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0"/>
  </p:notesMasterIdLst>
  <p:sldIdLst>
    <p:sldId id="256" r:id="rId2"/>
    <p:sldId id="261" r:id="rId3"/>
    <p:sldId id="258" r:id="rId4"/>
    <p:sldId id="264" r:id="rId5"/>
    <p:sldId id="278" r:id="rId6"/>
    <p:sldId id="281" r:id="rId7"/>
    <p:sldId id="262" r:id="rId8"/>
    <p:sldId id="305" r:id="rId9"/>
    <p:sldId id="272" r:id="rId10"/>
    <p:sldId id="280" r:id="rId11"/>
    <p:sldId id="306" r:id="rId12"/>
    <p:sldId id="307" r:id="rId13"/>
    <p:sldId id="266" r:id="rId14"/>
    <p:sldId id="308" r:id="rId15"/>
    <p:sldId id="309" r:id="rId16"/>
    <p:sldId id="310" r:id="rId17"/>
    <p:sldId id="311" r:id="rId18"/>
    <p:sldId id="313" r:id="rId19"/>
    <p:sldId id="312" r:id="rId20"/>
    <p:sldId id="314" r:id="rId21"/>
    <p:sldId id="322" r:id="rId22"/>
    <p:sldId id="315" r:id="rId23"/>
    <p:sldId id="317" r:id="rId24"/>
    <p:sldId id="274" r:id="rId25"/>
    <p:sldId id="318" r:id="rId26"/>
    <p:sldId id="319" r:id="rId27"/>
    <p:sldId id="320" r:id="rId28"/>
    <p:sldId id="321" r:id="rId2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ExtraBold" panose="00000900000000000000" pitchFamily="2" charset="0"/>
      <p:bold r:id="rId35"/>
      <p:boldItalic r:id="rId36"/>
    </p:embeddedFont>
    <p:embeddedFont>
      <p:font typeface="Montserrat ExtraLight" panose="000003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298C93-DF1D-4567-9A99-31717D763C4C}">
  <a:tblStyle styleId="{13298C93-DF1D-4567-9A99-31717D763C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42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985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234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819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137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509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930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724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032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539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063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475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584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551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96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47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545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  <p:sldLayoutId id="2147483660" r:id="rId10"/>
    <p:sldLayoutId id="2147483664" r:id="rId11"/>
    <p:sldLayoutId id="2147483668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MARKETWISE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Team Tangerine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ROUND 2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3268980" y="1171201"/>
            <a:ext cx="5209875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IN" sz="1800" dirty="0">
                <a:solidFill>
                  <a:schemeClr val="lt1"/>
                </a:solidFill>
              </a:rPr>
              <a:t>Improved Lead Qualification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IN"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IN" sz="1800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IN" sz="1800" dirty="0">
                <a:solidFill>
                  <a:schemeClr val="lt1"/>
                </a:solidFill>
              </a:rPr>
              <a:t>Personalized Communication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IN" sz="1800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IN"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IN" sz="1800" dirty="0">
                <a:solidFill>
                  <a:schemeClr val="lt1"/>
                </a:solidFill>
              </a:rPr>
              <a:t>Enhanced Segmentation and Targeting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US" sz="1800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US"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sz="1800" dirty="0">
                <a:solidFill>
                  <a:schemeClr val="lt1"/>
                </a:solidFill>
              </a:rPr>
              <a:t>Data-Driven Insights and Decision Making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4"/>
            <a:ext cx="3223800" cy="1452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Benefits to the Stakeholders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8" y="4309816"/>
            <a:ext cx="5381331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Engagement Enhancement Strategies and Campaign Optimization</a:t>
            </a:r>
            <a:endParaRPr lang="en-IN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48451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47" y="1645303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70642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Selection and Tuning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74936" y="2678178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 Time customization and Feedback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873186" y="2774298"/>
            <a:ext cx="2548193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Preparing, Processing and exploring the data</a:t>
            </a:r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497" y="1645303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3" y="1653353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47" y="221485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397" y="221485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3" y="221485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613867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37175" y="13888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Steps to process data</a:t>
            </a:r>
            <a:endParaRPr dirty="0"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5337174" y="1641375"/>
            <a:ext cx="3357243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IN" sz="1700" dirty="0"/>
              <a:t>Handle the missing values</a:t>
            </a:r>
          </a:p>
          <a:p>
            <a:pPr marL="285750" indent="-285750">
              <a:spcAft>
                <a:spcPts val="1600"/>
              </a:spcAft>
            </a:pPr>
            <a:r>
              <a:rPr lang="en-IN" sz="1700" dirty="0"/>
              <a:t>Remove the duplicates and outliers</a:t>
            </a:r>
          </a:p>
          <a:p>
            <a:pPr marL="285750" indent="-285750">
              <a:spcAft>
                <a:spcPts val="1600"/>
              </a:spcAft>
            </a:pPr>
            <a:r>
              <a:rPr lang="en-IN" sz="1700" dirty="0"/>
              <a:t>Correct the data types</a:t>
            </a:r>
          </a:p>
          <a:p>
            <a:pPr marL="285750" indent="-285750">
              <a:spcAft>
                <a:spcPts val="1600"/>
              </a:spcAft>
            </a:pPr>
            <a:r>
              <a:rPr lang="en-IN" sz="1700" dirty="0"/>
              <a:t>Feature Engineering</a:t>
            </a:r>
            <a:endParaRPr sz="1700" dirty="0"/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5225150" y="6259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3" name="Google Shape;267;p48">
            <a:extLst>
              <a:ext uri="{FF2B5EF4-FFF2-40B4-BE49-F238E27FC236}">
                <a16:creationId xmlns:a16="http://schemas.microsoft.com/office/drawing/2014/main" id="{E6E3566F-8AF1-0BDC-0447-0D158B316BD8}"/>
              </a:ext>
            </a:extLst>
          </p:cNvPr>
          <p:cNvCxnSpPr>
            <a:cxnSpLocks/>
          </p:cNvCxnSpPr>
          <p:nvPr/>
        </p:nvCxnSpPr>
        <p:spPr>
          <a:xfrm>
            <a:off x="5225150" y="262234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65;p48">
            <a:extLst>
              <a:ext uri="{FF2B5EF4-FFF2-40B4-BE49-F238E27FC236}">
                <a16:creationId xmlns:a16="http://schemas.microsoft.com/office/drawing/2014/main" id="{F8981920-F591-F551-77E8-2ACE6D05100E}"/>
              </a:ext>
            </a:extLst>
          </p:cNvPr>
          <p:cNvSpPr txBox="1">
            <a:spLocks/>
          </p:cNvSpPr>
          <p:nvPr/>
        </p:nvSpPr>
        <p:spPr>
          <a:xfrm>
            <a:off x="536575" y="11070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dirty="0"/>
              <a:t>Data generation</a:t>
            </a:r>
          </a:p>
        </p:txBody>
      </p:sp>
      <p:sp>
        <p:nvSpPr>
          <p:cNvPr id="6" name="Google Shape;266;p48">
            <a:extLst>
              <a:ext uri="{FF2B5EF4-FFF2-40B4-BE49-F238E27FC236}">
                <a16:creationId xmlns:a16="http://schemas.microsoft.com/office/drawing/2014/main" id="{3D6B2481-D2F9-CA6C-F974-843F04AD6703}"/>
              </a:ext>
            </a:extLst>
          </p:cNvPr>
          <p:cNvSpPr txBox="1">
            <a:spLocks/>
          </p:cNvSpPr>
          <p:nvPr/>
        </p:nvSpPr>
        <p:spPr>
          <a:xfrm>
            <a:off x="449583" y="1641375"/>
            <a:ext cx="4564376" cy="85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sz="1700" dirty="0"/>
              <a:t>Generated a Dataset with 8 columns</a:t>
            </a:r>
          </a:p>
          <a:p>
            <a:pPr marL="342900" indent="-34290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700" dirty="0" err="1"/>
              <a:t>Event_ID</a:t>
            </a:r>
            <a:r>
              <a:rPr lang="en-US" sz="1700" dirty="0"/>
              <a:t>, </a:t>
            </a:r>
            <a:r>
              <a:rPr lang="en-US" sz="1700" dirty="0" err="1"/>
              <a:t>Event_Name</a:t>
            </a:r>
            <a:endParaRPr lang="en-US" sz="1700" dirty="0"/>
          </a:p>
          <a:p>
            <a:pPr marL="342900" indent="-34290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700" dirty="0" err="1"/>
              <a:t>Event_Type</a:t>
            </a:r>
            <a:r>
              <a:rPr lang="en-US" sz="1700" dirty="0"/>
              <a:t>, </a:t>
            </a:r>
            <a:r>
              <a:rPr lang="en-US" sz="1700" dirty="0" err="1"/>
              <a:t>Event_Date</a:t>
            </a:r>
            <a:endParaRPr lang="en-US" sz="1700" dirty="0"/>
          </a:p>
          <a:p>
            <a:pPr marL="342900" indent="-34290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700" dirty="0"/>
              <a:t>Location, </a:t>
            </a:r>
            <a:r>
              <a:rPr lang="en-US" sz="1700" dirty="0" err="1"/>
              <a:t>Ticket_Price</a:t>
            </a:r>
            <a:endParaRPr lang="en-US" sz="1700" dirty="0"/>
          </a:p>
          <a:p>
            <a:pPr marL="342900" indent="-34290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700" dirty="0" err="1"/>
              <a:t>Weather_Condition</a:t>
            </a:r>
            <a:r>
              <a:rPr lang="en-US" sz="1700" dirty="0"/>
              <a:t>, </a:t>
            </a:r>
            <a:r>
              <a:rPr lang="en-US" sz="1700" dirty="0" err="1"/>
              <a:t>Attendance_Count</a:t>
            </a:r>
            <a:endParaRPr lang="en-US" sz="1700" dirty="0"/>
          </a:p>
        </p:txBody>
      </p:sp>
      <p:sp>
        <p:nvSpPr>
          <p:cNvPr id="7" name="Google Shape;223;p45">
            <a:extLst>
              <a:ext uri="{FF2B5EF4-FFF2-40B4-BE49-F238E27FC236}">
                <a16:creationId xmlns:a16="http://schemas.microsoft.com/office/drawing/2014/main" id="{D561ACAA-8562-D492-2CC9-ADAE233E4F41}"/>
              </a:ext>
            </a:extLst>
          </p:cNvPr>
          <p:cNvSpPr txBox="1">
            <a:spLocks/>
          </p:cNvSpPr>
          <p:nvPr/>
        </p:nvSpPr>
        <p:spPr>
          <a:xfrm>
            <a:off x="0" y="-51331"/>
            <a:ext cx="3297373" cy="38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000" dirty="0"/>
              <a:t>Preparing, Processing and exploring the data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FINDINGS!</a:t>
            </a:r>
            <a:endParaRPr dirty="0"/>
          </a:p>
        </p:txBody>
      </p:sp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4" name="Google Shape;2054;p60"/>
          <p:cNvSpPr/>
          <p:nvPr/>
        </p:nvSpPr>
        <p:spPr>
          <a:xfrm>
            <a:off x="116600" y="2893450"/>
            <a:ext cx="1819200" cy="18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60"/>
          <p:cNvSpPr txBox="1">
            <a:spLocks noGrp="1"/>
          </p:cNvSpPr>
          <p:nvPr>
            <p:ph type="subTitle" idx="4294967295"/>
          </p:nvPr>
        </p:nvSpPr>
        <p:spPr>
          <a:xfrm>
            <a:off x="259430" y="3390847"/>
            <a:ext cx="1518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Conference is the most popular event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2057" name="Google Shape;2057;p60"/>
          <p:cNvSpPr/>
          <p:nvPr/>
        </p:nvSpPr>
        <p:spPr>
          <a:xfrm>
            <a:off x="3286376" y="1606525"/>
            <a:ext cx="2584500" cy="258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60"/>
          <p:cNvSpPr txBox="1">
            <a:spLocks noGrp="1"/>
          </p:cNvSpPr>
          <p:nvPr>
            <p:ph type="subTitle" idx="4294967295"/>
          </p:nvPr>
        </p:nvSpPr>
        <p:spPr>
          <a:xfrm>
            <a:off x="3278092" y="2381370"/>
            <a:ext cx="2584500" cy="577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accent6"/>
                </a:solidFill>
              </a:rPr>
              <a:t>Ticket Pricing Strategy widely influences the Attendance </a:t>
            </a:r>
          </a:p>
        </p:txBody>
      </p:sp>
      <p:sp>
        <p:nvSpPr>
          <p:cNvPr id="2060" name="Google Shape;2060;p60"/>
          <p:cNvSpPr/>
          <p:nvPr/>
        </p:nvSpPr>
        <p:spPr>
          <a:xfrm>
            <a:off x="6074476" y="591686"/>
            <a:ext cx="1819200" cy="181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60"/>
          <p:cNvSpPr txBox="1">
            <a:spLocks noGrp="1"/>
          </p:cNvSpPr>
          <p:nvPr>
            <p:ph type="subTitle" idx="4294967295"/>
          </p:nvPr>
        </p:nvSpPr>
        <p:spPr>
          <a:xfrm>
            <a:off x="6068133" y="1150606"/>
            <a:ext cx="1806153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accent6"/>
                </a:solidFill>
              </a:rPr>
              <a:t>Locations can affect the attendance count 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2" name="Google Shape;2054;p60">
            <a:extLst>
              <a:ext uri="{FF2B5EF4-FFF2-40B4-BE49-F238E27FC236}">
                <a16:creationId xmlns:a16="http://schemas.microsoft.com/office/drawing/2014/main" id="{435D8B7C-695F-A081-804F-92F869C55FFA}"/>
              </a:ext>
            </a:extLst>
          </p:cNvPr>
          <p:cNvSpPr/>
          <p:nvPr/>
        </p:nvSpPr>
        <p:spPr>
          <a:xfrm>
            <a:off x="1402234" y="1155426"/>
            <a:ext cx="1819200" cy="18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056;p60">
            <a:extLst>
              <a:ext uri="{FF2B5EF4-FFF2-40B4-BE49-F238E27FC236}">
                <a16:creationId xmlns:a16="http://schemas.microsoft.com/office/drawing/2014/main" id="{6D050A6D-0DCF-C71D-4674-3BB29EC5216D}"/>
              </a:ext>
            </a:extLst>
          </p:cNvPr>
          <p:cNvSpPr txBox="1">
            <a:spLocks/>
          </p:cNvSpPr>
          <p:nvPr/>
        </p:nvSpPr>
        <p:spPr>
          <a:xfrm>
            <a:off x="1564271" y="1474326"/>
            <a:ext cx="15183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1400" dirty="0">
                <a:solidFill>
                  <a:schemeClr val="accent6"/>
                </a:solidFill>
              </a:rPr>
              <a:t>Weather conditions affect the attendance count</a:t>
            </a:r>
          </a:p>
        </p:txBody>
      </p:sp>
      <p:sp>
        <p:nvSpPr>
          <p:cNvPr id="5" name="Google Shape;2060;p60">
            <a:extLst>
              <a:ext uri="{FF2B5EF4-FFF2-40B4-BE49-F238E27FC236}">
                <a16:creationId xmlns:a16="http://schemas.microsoft.com/office/drawing/2014/main" id="{D44F5490-7102-B588-3326-116DDECBFF1A}"/>
              </a:ext>
            </a:extLst>
          </p:cNvPr>
          <p:cNvSpPr/>
          <p:nvPr/>
        </p:nvSpPr>
        <p:spPr>
          <a:xfrm>
            <a:off x="6790262" y="2773939"/>
            <a:ext cx="1819200" cy="181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62;p60">
            <a:extLst>
              <a:ext uri="{FF2B5EF4-FFF2-40B4-BE49-F238E27FC236}">
                <a16:creationId xmlns:a16="http://schemas.microsoft.com/office/drawing/2014/main" id="{3B88A0C2-44C1-8059-19D7-2B2D991F8A35}"/>
              </a:ext>
            </a:extLst>
          </p:cNvPr>
          <p:cNvSpPr txBox="1">
            <a:spLocks/>
          </p:cNvSpPr>
          <p:nvPr/>
        </p:nvSpPr>
        <p:spPr>
          <a:xfrm>
            <a:off x="6967714" y="3363389"/>
            <a:ext cx="15183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1400" dirty="0">
                <a:solidFill>
                  <a:schemeClr val="accent6"/>
                </a:solidFill>
              </a:rPr>
              <a:t>Attendance is the highest on weekends</a:t>
            </a:r>
          </a:p>
        </p:txBody>
      </p:sp>
      <p:sp>
        <p:nvSpPr>
          <p:cNvPr id="9" name="Google Shape;223;p45">
            <a:extLst>
              <a:ext uri="{FF2B5EF4-FFF2-40B4-BE49-F238E27FC236}">
                <a16:creationId xmlns:a16="http://schemas.microsoft.com/office/drawing/2014/main" id="{61583268-4732-E869-8579-84AF11E45CA0}"/>
              </a:ext>
            </a:extLst>
          </p:cNvPr>
          <p:cNvSpPr txBox="1">
            <a:spLocks/>
          </p:cNvSpPr>
          <p:nvPr/>
        </p:nvSpPr>
        <p:spPr>
          <a:xfrm>
            <a:off x="-65410" y="-54310"/>
            <a:ext cx="3259361" cy="38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000" dirty="0"/>
              <a:t>Preparing, Processing and exploring the data</a:t>
            </a:r>
          </a:p>
        </p:txBody>
      </p:sp>
    </p:spTree>
    <p:extLst>
      <p:ext uri="{BB962C8B-B14F-4D97-AF65-F5344CB8AC3E}">
        <p14:creationId xmlns:p14="http://schemas.microsoft.com/office/powerpoint/2010/main" val="1049016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THEY SAY ABOUT US?</a:t>
            </a:r>
            <a:endParaRPr dirty="0"/>
          </a:p>
        </p:txBody>
      </p:sp>
      <p:sp>
        <p:nvSpPr>
          <p:cNvPr id="2098" name="Google Shape;2098;p63"/>
          <p:cNvSpPr txBox="1">
            <a:spLocks noGrp="1"/>
          </p:cNvSpPr>
          <p:nvPr>
            <p:ph type="title" idx="2"/>
          </p:nvPr>
        </p:nvSpPr>
        <p:spPr>
          <a:xfrm>
            <a:off x="1528138" y="1924968"/>
            <a:ext cx="2727600" cy="1076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Various regressor models like linear, gradientboost, catboost, random forest, neural networks etc.</a:t>
            </a:r>
            <a:endParaRPr dirty="0"/>
          </a:p>
        </p:txBody>
      </p:sp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1429078" y="154984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Exploring our options</a:t>
            </a:r>
            <a:endParaRPr dirty="0"/>
          </a:p>
        </p:txBody>
      </p:sp>
      <p:sp>
        <p:nvSpPr>
          <p:cNvPr id="2100" name="Google Shape;2100;p63"/>
          <p:cNvSpPr txBox="1">
            <a:spLocks noGrp="1"/>
          </p:cNvSpPr>
          <p:nvPr>
            <p:ph type="title" idx="3"/>
          </p:nvPr>
        </p:nvSpPr>
        <p:spPr>
          <a:xfrm>
            <a:off x="1429078" y="3672752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Tuning our lambda</a:t>
            </a:r>
            <a:endParaRPr dirty="0"/>
          </a:p>
        </p:txBody>
      </p:sp>
      <p:sp>
        <p:nvSpPr>
          <p:cNvPr id="2101" name="Google Shape;2101;p63"/>
          <p:cNvSpPr txBox="1">
            <a:spLocks noGrp="1"/>
          </p:cNvSpPr>
          <p:nvPr>
            <p:ph type="subTitle" idx="4"/>
          </p:nvPr>
        </p:nvSpPr>
        <p:spPr>
          <a:xfrm>
            <a:off x="1429078" y="3212043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Regularization</a:t>
            </a:r>
            <a:endParaRPr dirty="0"/>
          </a:p>
        </p:txBody>
      </p:sp>
      <p:sp>
        <p:nvSpPr>
          <p:cNvPr id="2102" name="Google Shape;2102;p63"/>
          <p:cNvSpPr txBox="1">
            <a:spLocks noGrp="1"/>
          </p:cNvSpPr>
          <p:nvPr>
            <p:ph type="title" idx="5"/>
          </p:nvPr>
        </p:nvSpPr>
        <p:spPr>
          <a:xfrm>
            <a:off x="4819950" y="2029723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Grid Search</a:t>
            </a:r>
            <a:endParaRPr dirty="0"/>
          </a:p>
        </p:txBody>
      </p:sp>
      <p:sp>
        <p:nvSpPr>
          <p:cNvPr id="2103" name="Google Shape;2103;p63"/>
          <p:cNvSpPr txBox="1">
            <a:spLocks noGrp="1"/>
          </p:cNvSpPr>
          <p:nvPr>
            <p:ph type="subTitle" idx="6"/>
          </p:nvPr>
        </p:nvSpPr>
        <p:spPr>
          <a:xfrm>
            <a:off x="4761900" y="1546409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Hyperparameter tuning</a:t>
            </a:r>
            <a:endParaRPr dirty="0"/>
          </a:p>
        </p:txBody>
      </p:sp>
      <p:sp>
        <p:nvSpPr>
          <p:cNvPr id="2104" name="Google Shape;2104;p63"/>
          <p:cNvSpPr txBox="1">
            <a:spLocks noGrp="1"/>
          </p:cNvSpPr>
          <p:nvPr>
            <p:ph type="title" idx="7"/>
          </p:nvPr>
        </p:nvSpPr>
        <p:spPr>
          <a:xfrm>
            <a:off x="4888263" y="3754199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Selecting model based on Cross validation MSE</a:t>
            </a:r>
            <a:endParaRPr dirty="0"/>
          </a:p>
        </p:txBody>
      </p:sp>
      <p:sp>
        <p:nvSpPr>
          <p:cNvPr id="2105" name="Google Shape;2105;p63"/>
          <p:cNvSpPr txBox="1">
            <a:spLocks noGrp="1"/>
          </p:cNvSpPr>
          <p:nvPr>
            <p:ph type="subTitle" idx="8"/>
          </p:nvPr>
        </p:nvSpPr>
        <p:spPr>
          <a:xfrm>
            <a:off x="4888263" y="320860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Selection</a:t>
            </a:r>
            <a:endParaRPr dirty="0"/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7" name="Google Shape;2107;p63"/>
          <p:cNvCxnSpPr/>
          <p:nvPr/>
        </p:nvCxnSpPr>
        <p:spPr>
          <a:xfrm>
            <a:off x="1348500" y="3048622"/>
            <a:ext cx="644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8" name="Google Shape;2108;p63"/>
          <p:cNvCxnSpPr/>
          <p:nvPr/>
        </p:nvCxnSpPr>
        <p:spPr>
          <a:xfrm>
            <a:off x="4572000" y="1566172"/>
            <a:ext cx="0" cy="2964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23;p45">
            <a:extLst>
              <a:ext uri="{FF2B5EF4-FFF2-40B4-BE49-F238E27FC236}">
                <a16:creationId xmlns:a16="http://schemas.microsoft.com/office/drawing/2014/main" id="{6AFDBD99-D932-F3EA-5518-3D1DC744A706}"/>
              </a:ext>
            </a:extLst>
          </p:cNvPr>
          <p:cNvSpPr txBox="1">
            <a:spLocks/>
          </p:cNvSpPr>
          <p:nvPr/>
        </p:nvSpPr>
        <p:spPr>
          <a:xfrm>
            <a:off x="-479053" y="-68952"/>
            <a:ext cx="2920864" cy="38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1000" dirty="0"/>
              <a:t>Model Selection and Tuning</a:t>
            </a:r>
          </a:p>
        </p:txBody>
      </p:sp>
    </p:spTree>
    <p:extLst>
      <p:ext uri="{BB962C8B-B14F-4D97-AF65-F5344CB8AC3E}">
        <p14:creationId xmlns:p14="http://schemas.microsoft.com/office/powerpoint/2010/main" val="1126899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4276060" y="182424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Implemented a Feed-back System for further insights to refine the model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Google Shape;223;p45">
            <a:extLst>
              <a:ext uri="{FF2B5EF4-FFF2-40B4-BE49-F238E27FC236}">
                <a16:creationId xmlns:a16="http://schemas.microsoft.com/office/drawing/2014/main" id="{6FAF79E8-0E6B-BB3E-BF26-2F023BAACCF5}"/>
              </a:ext>
            </a:extLst>
          </p:cNvPr>
          <p:cNvSpPr txBox="1">
            <a:spLocks/>
          </p:cNvSpPr>
          <p:nvPr/>
        </p:nvSpPr>
        <p:spPr>
          <a:xfrm>
            <a:off x="-105677" y="-55700"/>
            <a:ext cx="2920864" cy="38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000" dirty="0"/>
              <a:t>Real Time customization and Feedback</a:t>
            </a:r>
          </a:p>
        </p:txBody>
      </p:sp>
      <p:sp>
        <p:nvSpPr>
          <p:cNvPr id="5" name="Google Shape;214;p44">
            <a:extLst>
              <a:ext uri="{FF2B5EF4-FFF2-40B4-BE49-F238E27FC236}">
                <a16:creationId xmlns:a16="http://schemas.microsoft.com/office/drawing/2014/main" id="{1FC01451-6165-9ADF-3196-22DA5A6C4A08}"/>
              </a:ext>
            </a:extLst>
          </p:cNvPr>
          <p:cNvSpPr txBox="1">
            <a:spLocks/>
          </p:cNvSpPr>
          <p:nvPr/>
        </p:nvSpPr>
        <p:spPr>
          <a:xfrm>
            <a:off x="382240" y="50598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Implemented a Real Time attendance System… Will be incorporating an NFC based system</a:t>
            </a:r>
          </a:p>
        </p:txBody>
      </p:sp>
      <p:sp>
        <p:nvSpPr>
          <p:cNvPr id="6" name="Google Shape;214;p44">
            <a:extLst>
              <a:ext uri="{FF2B5EF4-FFF2-40B4-BE49-F238E27FC236}">
                <a16:creationId xmlns:a16="http://schemas.microsoft.com/office/drawing/2014/main" id="{2432CC73-98D8-B3B6-8E78-126A1D3AA623}"/>
              </a:ext>
            </a:extLst>
          </p:cNvPr>
          <p:cNvSpPr txBox="1">
            <a:spLocks/>
          </p:cNvSpPr>
          <p:nvPr/>
        </p:nvSpPr>
        <p:spPr>
          <a:xfrm>
            <a:off x="500537" y="314250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Made a feature to continuously refine the model </a:t>
            </a:r>
          </a:p>
        </p:txBody>
      </p:sp>
    </p:spTree>
    <p:extLst>
      <p:ext uri="{BB962C8B-B14F-4D97-AF65-F5344CB8AC3E}">
        <p14:creationId xmlns:p14="http://schemas.microsoft.com/office/powerpoint/2010/main" val="278796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753247"/>
            <a:ext cx="5381331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Sponsorship ROI Analysis</a:t>
            </a:r>
            <a:endParaRPr lang="en-IN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722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47" y="1645303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70642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Selection and Tuning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74936" y="2678178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 Time customization 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873186" y="2774298"/>
            <a:ext cx="2548193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Preparing, Processing and exploring the data</a:t>
            </a:r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497" y="1645303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3" y="1653353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47" y="221485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397" y="221485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3" y="221485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50766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37175" y="13888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Steps to process data</a:t>
            </a:r>
            <a:endParaRPr dirty="0"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5337174" y="1641375"/>
            <a:ext cx="3357243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IN" sz="1700" dirty="0"/>
              <a:t>Handle the missing values</a:t>
            </a:r>
          </a:p>
          <a:p>
            <a:pPr marL="285750" indent="-285750">
              <a:spcAft>
                <a:spcPts val="1600"/>
              </a:spcAft>
            </a:pPr>
            <a:r>
              <a:rPr lang="en-IN" sz="1700" dirty="0"/>
              <a:t>Remove the duplicates and outliers</a:t>
            </a:r>
          </a:p>
          <a:p>
            <a:pPr marL="285750" indent="-285750">
              <a:spcAft>
                <a:spcPts val="1600"/>
              </a:spcAft>
            </a:pPr>
            <a:r>
              <a:rPr lang="en-IN" sz="1700" dirty="0"/>
              <a:t>Correct the data types</a:t>
            </a:r>
          </a:p>
          <a:p>
            <a:pPr marL="285750" indent="-285750">
              <a:spcAft>
                <a:spcPts val="1600"/>
              </a:spcAft>
            </a:pPr>
            <a:r>
              <a:rPr lang="en-IN" sz="1700" dirty="0"/>
              <a:t>Feature Engineering</a:t>
            </a:r>
            <a:endParaRPr sz="1700" dirty="0"/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5225150" y="6259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3" name="Google Shape;267;p48">
            <a:extLst>
              <a:ext uri="{FF2B5EF4-FFF2-40B4-BE49-F238E27FC236}">
                <a16:creationId xmlns:a16="http://schemas.microsoft.com/office/drawing/2014/main" id="{E6E3566F-8AF1-0BDC-0447-0D158B316BD8}"/>
              </a:ext>
            </a:extLst>
          </p:cNvPr>
          <p:cNvCxnSpPr>
            <a:cxnSpLocks/>
          </p:cNvCxnSpPr>
          <p:nvPr/>
        </p:nvCxnSpPr>
        <p:spPr>
          <a:xfrm>
            <a:off x="5225150" y="262234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65;p48">
            <a:extLst>
              <a:ext uri="{FF2B5EF4-FFF2-40B4-BE49-F238E27FC236}">
                <a16:creationId xmlns:a16="http://schemas.microsoft.com/office/drawing/2014/main" id="{F8981920-F591-F551-77E8-2ACE6D05100E}"/>
              </a:ext>
            </a:extLst>
          </p:cNvPr>
          <p:cNvSpPr txBox="1">
            <a:spLocks/>
          </p:cNvSpPr>
          <p:nvPr/>
        </p:nvSpPr>
        <p:spPr>
          <a:xfrm>
            <a:off x="536575" y="11070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dirty="0"/>
              <a:t>Data generation</a:t>
            </a:r>
          </a:p>
        </p:txBody>
      </p:sp>
      <p:sp>
        <p:nvSpPr>
          <p:cNvPr id="6" name="Google Shape;266;p48">
            <a:extLst>
              <a:ext uri="{FF2B5EF4-FFF2-40B4-BE49-F238E27FC236}">
                <a16:creationId xmlns:a16="http://schemas.microsoft.com/office/drawing/2014/main" id="{3D6B2481-D2F9-CA6C-F974-843F04AD6703}"/>
              </a:ext>
            </a:extLst>
          </p:cNvPr>
          <p:cNvSpPr txBox="1">
            <a:spLocks/>
          </p:cNvSpPr>
          <p:nvPr/>
        </p:nvSpPr>
        <p:spPr>
          <a:xfrm>
            <a:off x="449583" y="1641375"/>
            <a:ext cx="4564376" cy="85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sz="1700" dirty="0"/>
              <a:t>Generated a Dataset with 16 columns</a:t>
            </a:r>
          </a:p>
          <a:p>
            <a:pPr marL="342900" indent="-34290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dirty="0"/>
              <a:t>Sponsor ID, Sponsor Name, Industry, Company Size</a:t>
            </a:r>
          </a:p>
          <a:p>
            <a:pPr marL="342900" indent="-34290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dirty="0"/>
              <a:t>Package Type, Sponsorship Amount, Duration (months), Marketing Activities</a:t>
            </a:r>
          </a:p>
          <a:p>
            <a:pPr marL="342900" indent="-34290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dirty="0"/>
              <a:t>Event ID, Event Name, Event Type, Event Date</a:t>
            </a:r>
          </a:p>
          <a:p>
            <a:pPr marL="342900" indent="-34290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dirty="0"/>
              <a:t>Event Month, Attendee Demographics, ROI Metrics, Feedback</a:t>
            </a:r>
          </a:p>
        </p:txBody>
      </p:sp>
      <p:sp>
        <p:nvSpPr>
          <p:cNvPr id="7" name="Google Shape;223;p45">
            <a:extLst>
              <a:ext uri="{FF2B5EF4-FFF2-40B4-BE49-F238E27FC236}">
                <a16:creationId xmlns:a16="http://schemas.microsoft.com/office/drawing/2014/main" id="{D561ACAA-8562-D492-2CC9-ADAE233E4F41}"/>
              </a:ext>
            </a:extLst>
          </p:cNvPr>
          <p:cNvSpPr txBox="1">
            <a:spLocks/>
          </p:cNvSpPr>
          <p:nvPr/>
        </p:nvSpPr>
        <p:spPr>
          <a:xfrm>
            <a:off x="0" y="-51331"/>
            <a:ext cx="3282133" cy="38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000" dirty="0"/>
              <a:t>Preparing, Processing and exploring the data</a:t>
            </a:r>
          </a:p>
        </p:txBody>
      </p:sp>
    </p:spTree>
    <p:extLst>
      <p:ext uri="{BB962C8B-B14F-4D97-AF65-F5344CB8AC3E}">
        <p14:creationId xmlns:p14="http://schemas.microsoft.com/office/powerpoint/2010/main" val="385088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4622236"/>
            <a:ext cx="455307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Event Recommendation and Personalization</a:t>
            </a:r>
            <a:br>
              <a:rPr lang="en-IN" dirty="0"/>
            </a:b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FINDINGS!</a:t>
            </a:r>
            <a:endParaRPr dirty="0"/>
          </a:p>
        </p:txBody>
      </p:sp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4" name="Google Shape;2054;p60"/>
          <p:cNvSpPr/>
          <p:nvPr/>
        </p:nvSpPr>
        <p:spPr>
          <a:xfrm>
            <a:off x="116600" y="2893450"/>
            <a:ext cx="1819200" cy="18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60"/>
          <p:cNvSpPr txBox="1">
            <a:spLocks noGrp="1"/>
          </p:cNvSpPr>
          <p:nvPr>
            <p:ph type="subTitle" idx="4294967295"/>
          </p:nvPr>
        </p:nvSpPr>
        <p:spPr>
          <a:xfrm>
            <a:off x="259430" y="3390847"/>
            <a:ext cx="1518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Conference is the most popular event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2057" name="Google Shape;2057;p60"/>
          <p:cNvSpPr/>
          <p:nvPr/>
        </p:nvSpPr>
        <p:spPr>
          <a:xfrm>
            <a:off x="3286376" y="1606525"/>
            <a:ext cx="2584500" cy="258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60"/>
          <p:cNvSpPr txBox="1">
            <a:spLocks noGrp="1"/>
          </p:cNvSpPr>
          <p:nvPr>
            <p:ph type="subTitle" idx="4294967295"/>
          </p:nvPr>
        </p:nvSpPr>
        <p:spPr>
          <a:xfrm>
            <a:off x="3278092" y="2381370"/>
            <a:ext cx="2584500" cy="577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accent6"/>
                </a:solidFill>
              </a:rPr>
              <a:t>Ticket Pricing Strategy widely influences the Attendance </a:t>
            </a:r>
          </a:p>
        </p:txBody>
      </p:sp>
      <p:sp>
        <p:nvSpPr>
          <p:cNvPr id="2060" name="Google Shape;2060;p60"/>
          <p:cNvSpPr/>
          <p:nvPr/>
        </p:nvSpPr>
        <p:spPr>
          <a:xfrm>
            <a:off x="6074476" y="591686"/>
            <a:ext cx="1819200" cy="181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60"/>
          <p:cNvSpPr txBox="1">
            <a:spLocks noGrp="1"/>
          </p:cNvSpPr>
          <p:nvPr>
            <p:ph type="subTitle" idx="4294967295"/>
          </p:nvPr>
        </p:nvSpPr>
        <p:spPr>
          <a:xfrm>
            <a:off x="6068133" y="1150606"/>
            <a:ext cx="1806153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accent6"/>
                </a:solidFill>
              </a:rPr>
              <a:t>Locations can affect the attendance count 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2" name="Google Shape;2054;p60">
            <a:extLst>
              <a:ext uri="{FF2B5EF4-FFF2-40B4-BE49-F238E27FC236}">
                <a16:creationId xmlns:a16="http://schemas.microsoft.com/office/drawing/2014/main" id="{435D8B7C-695F-A081-804F-92F869C55FFA}"/>
              </a:ext>
            </a:extLst>
          </p:cNvPr>
          <p:cNvSpPr/>
          <p:nvPr/>
        </p:nvSpPr>
        <p:spPr>
          <a:xfrm>
            <a:off x="1402234" y="1155426"/>
            <a:ext cx="1819200" cy="18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056;p60">
            <a:extLst>
              <a:ext uri="{FF2B5EF4-FFF2-40B4-BE49-F238E27FC236}">
                <a16:creationId xmlns:a16="http://schemas.microsoft.com/office/drawing/2014/main" id="{6D050A6D-0DCF-C71D-4674-3BB29EC5216D}"/>
              </a:ext>
            </a:extLst>
          </p:cNvPr>
          <p:cNvSpPr txBox="1">
            <a:spLocks/>
          </p:cNvSpPr>
          <p:nvPr/>
        </p:nvSpPr>
        <p:spPr>
          <a:xfrm>
            <a:off x="1564271" y="1474326"/>
            <a:ext cx="15183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1400" dirty="0">
                <a:solidFill>
                  <a:schemeClr val="accent6"/>
                </a:solidFill>
              </a:rPr>
              <a:t>Weather conditions affect the attendance count</a:t>
            </a:r>
          </a:p>
        </p:txBody>
      </p:sp>
      <p:sp>
        <p:nvSpPr>
          <p:cNvPr id="5" name="Google Shape;2060;p60">
            <a:extLst>
              <a:ext uri="{FF2B5EF4-FFF2-40B4-BE49-F238E27FC236}">
                <a16:creationId xmlns:a16="http://schemas.microsoft.com/office/drawing/2014/main" id="{D44F5490-7102-B588-3326-116DDECBFF1A}"/>
              </a:ext>
            </a:extLst>
          </p:cNvPr>
          <p:cNvSpPr/>
          <p:nvPr/>
        </p:nvSpPr>
        <p:spPr>
          <a:xfrm>
            <a:off x="6790262" y="2773939"/>
            <a:ext cx="1819200" cy="181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62;p60">
            <a:extLst>
              <a:ext uri="{FF2B5EF4-FFF2-40B4-BE49-F238E27FC236}">
                <a16:creationId xmlns:a16="http://schemas.microsoft.com/office/drawing/2014/main" id="{3B88A0C2-44C1-8059-19D7-2B2D991F8A35}"/>
              </a:ext>
            </a:extLst>
          </p:cNvPr>
          <p:cNvSpPr txBox="1">
            <a:spLocks/>
          </p:cNvSpPr>
          <p:nvPr/>
        </p:nvSpPr>
        <p:spPr>
          <a:xfrm>
            <a:off x="6967714" y="3363389"/>
            <a:ext cx="15183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1400" dirty="0">
                <a:solidFill>
                  <a:schemeClr val="accent6"/>
                </a:solidFill>
              </a:rPr>
              <a:t>Attendance is the highest on weekends</a:t>
            </a:r>
          </a:p>
        </p:txBody>
      </p:sp>
      <p:sp>
        <p:nvSpPr>
          <p:cNvPr id="6" name="Google Shape;223;p45">
            <a:extLst>
              <a:ext uri="{FF2B5EF4-FFF2-40B4-BE49-F238E27FC236}">
                <a16:creationId xmlns:a16="http://schemas.microsoft.com/office/drawing/2014/main" id="{1360722B-CFC5-6884-C40C-85BC2EE13068}"/>
              </a:ext>
            </a:extLst>
          </p:cNvPr>
          <p:cNvSpPr txBox="1">
            <a:spLocks/>
          </p:cNvSpPr>
          <p:nvPr/>
        </p:nvSpPr>
        <p:spPr>
          <a:xfrm>
            <a:off x="0" y="-51331"/>
            <a:ext cx="3282133" cy="38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000" dirty="0"/>
              <a:t>Preparing, Processing and exploring the data</a:t>
            </a:r>
          </a:p>
        </p:txBody>
      </p:sp>
    </p:spTree>
    <p:extLst>
      <p:ext uri="{BB962C8B-B14F-4D97-AF65-F5344CB8AC3E}">
        <p14:creationId xmlns:p14="http://schemas.microsoft.com/office/powerpoint/2010/main" val="1552145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25656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of model development</a:t>
            </a:r>
            <a:endParaRPr dirty="0"/>
          </a:p>
        </p:txBody>
      </p:sp>
      <p:sp>
        <p:nvSpPr>
          <p:cNvPr id="2098" name="Google Shape;2098;p63"/>
          <p:cNvSpPr txBox="1">
            <a:spLocks noGrp="1"/>
          </p:cNvSpPr>
          <p:nvPr>
            <p:ph type="title" idx="2"/>
          </p:nvPr>
        </p:nvSpPr>
        <p:spPr>
          <a:xfrm>
            <a:off x="1429078" y="1928913"/>
            <a:ext cx="2727600" cy="1076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Various regressor models like linear, gradientboost, catboost, random forest, neural networks etc.</a:t>
            </a:r>
            <a:endParaRPr dirty="0"/>
          </a:p>
        </p:txBody>
      </p:sp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1429078" y="154984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Exploring our options</a:t>
            </a:r>
            <a:endParaRPr dirty="0"/>
          </a:p>
        </p:txBody>
      </p:sp>
      <p:sp>
        <p:nvSpPr>
          <p:cNvPr id="2100" name="Google Shape;2100;p63"/>
          <p:cNvSpPr txBox="1">
            <a:spLocks noGrp="1"/>
          </p:cNvSpPr>
          <p:nvPr>
            <p:ph type="title" idx="3"/>
          </p:nvPr>
        </p:nvSpPr>
        <p:spPr>
          <a:xfrm>
            <a:off x="1429078" y="3672752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Tuning our lambda</a:t>
            </a:r>
            <a:endParaRPr dirty="0"/>
          </a:p>
        </p:txBody>
      </p:sp>
      <p:sp>
        <p:nvSpPr>
          <p:cNvPr id="2101" name="Google Shape;2101;p63"/>
          <p:cNvSpPr txBox="1">
            <a:spLocks noGrp="1"/>
          </p:cNvSpPr>
          <p:nvPr>
            <p:ph type="subTitle" idx="4"/>
          </p:nvPr>
        </p:nvSpPr>
        <p:spPr>
          <a:xfrm>
            <a:off x="1429078" y="3212043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Regularization</a:t>
            </a:r>
            <a:endParaRPr dirty="0"/>
          </a:p>
        </p:txBody>
      </p:sp>
      <p:sp>
        <p:nvSpPr>
          <p:cNvPr id="2102" name="Google Shape;2102;p63"/>
          <p:cNvSpPr txBox="1">
            <a:spLocks noGrp="1"/>
          </p:cNvSpPr>
          <p:nvPr>
            <p:ph type="title" idx="5"/>
          </p:nvPr>
        </p:nvSpPr>
        <p:spPr>
          <a:xfrm>
            <a:off x="4819950" y="2029723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Grid Search</a:t>
            </a:r>
            <a:endParaRPr dirty="0"/>
          </a:p>
        </p:txBody>
      </p:sp>
      <p:sp>
        <p:nvSpPr>
          <p:cNvPr id="2103" name="Google Shape;2103;p63"/>
          <p:cNvSpPr txBox="1">
            <a:spLocks noGrp="1"/>
          </p:cNvSpPr>
          <p:nvPr>
            <p:ph type="subTitle" idx="6"/>
          </p:nvPr>
        </p:nvSpPr>
        <p:spPr>
          <a:xfrm>
            <a:off x="4761900" y="1546409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Hyperparameter tuning</a:t>
            </a:r>
            <a:endParaRPr dirty="0"/>
          </a:p>
        </p:txBody>
      </p:sp>
      <p:sp>
        <p:nvSpPr>
          <p:cNvPr id="2104" name="Google Shape;2104;p63"/>
          <p:cNvSpPr txBox="1">
            <a:spLocks noGrp="1"/>
          </p:cNvSpPr>
          <p:nvPr>
            <p:ph type="title" idx="7"/>
          </p:nvPr>
        </p:nvSpPr>
        <p:spPr>
          <a:xfrm>
            <a:off x="4888263" y="3754199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Selecting model based on Cross validation MSE</a:t>
            </a:r>
            <a:endParaRPr dirty="0"/>
          </a:p>
        </p:txBody>
      </p:sp>
      <p:sp>
        <p:nvSpPr>
          <p:cNvPr id="2105" name="Google Shape;2105;p63"/>
          <p:cNvSpPr txBox="1">
            <a:spLocks noGrp="1"/>
          </p:cNvSpPr>
          <p:nvPr>
            <p:ph type="subTitle" idx="8"/>
          </p:nvPr>
        </p:nvSpPr>
        <p:spPr>
          <a:xfrm>
            <a:off x="4888263" y="320860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Selection</a:t>
            </a:r>
            <a:endParaRPr dirty="0"/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7" name="Google Shape;2107;p63"/>
          <p:cNvCxnSpPr/>
          <p:nvPr/>
        </p:nvCxnSpPr>
        <p:spPr>
          <a:xfrm>
            <a:off x="1348500" y="3048622"/>
            <a:ext cx="644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8" name="Google Shape;2108;p63"/>
          <p:cNvCxnSpPr/>
          <p:nvPr/>
        </p:nvCxnSpPr>
        <p:spPr>
          <a:xfrm>
            <a:off x="4572000" y="1566172"/>
            <a:ext cx="0" cy="2964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23;p45">
            <a:extLst>
              <a:ext uri="{FF2B5EF4-FFF2-40B4-BE49-F238E27FC236}">
                <a16:creationId xmlns:a16="http://schemas.microsoft.com/office/drawing/2014/main" id="{6AFDBD99-D932-F3EA-5518-3D1DC744A706}"/>
              </a:ext>
            </a:extLst>
          </p:cNvPr>
          <p:cNvSpPr txBox="1">
            <a:spLocks/>
          </p:cNvSpPr>
          <p:nvPr/>
        </p:nvSpPr>
        <p:spPr>
          <a:xfrm>
            <a:off x="-479053" y="-68952"/>
            <a:ext cx="2920864" cy="38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1000" dirty="0"/>
              <a:t>Model Selection and Tuning</a:t>
            </a:r>
          </a:p>
        </p:txBody>
      </p:sp>
    </p:spTree>
    <p:extLst>
      <p:ext uri="{BB962C8B-B14F-4D97-AF65-F5344CB8AC3E}">
        <p14:creationId xmlns:p14="http://schemas.microsoft.com/office/powerpoint/2010/main" val="2740192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4276060" y="182424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Implemented a Feed-back System for further insights to refine the model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Google Shape;223;p45">
            <a:extLst>
              <a:ext uri="{FF2B5EF4-FFF2-40B4-BE49-F238E27FC236}">
                <a16:creationId xmlns:a16="http://schemas.microsoft.com/office/drawing/2014/main" id="{6FAF79E8-0E6B-BB3E-BF26-2F023BAACCF5}"/>
              </a:ext>
            </a:extLst>
          </p:cNvPr>
          <p:cNvSpPr txBox="1">
            <a:spLocks/>
          </p:cNvSpPr>
          <p:nvPr/>
        </p:nvSpPr>
        <p:spPr>
          <a:xfrm>
            <a:off x="-105677" y="-55700"/>
            <a:ext cx="2920864" cy="38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000" dirty="0"/>
              <a:t>Real Time customization and Feedback</a:t>
            </a:r>
          </a:p>
        </p:txBody>
      </p:sp>
      <p:sp>
        <p:nvSpPr>
          <p:cNvPr id="5" name="Google Shape;214;p44">
            <a:extLst>
              <a:ext uri="{FF2B5EF4-FFF2-40B4-BE49-F238E27FC236}">
                <a16:creationId xmlns:a16="http://schemas.microsoft.com/office/drawing/2014/main" id="{1FC01451-6165-9ADF-3196-22DA5A6C4A08}"/>
              </a:ext>
            </a:extLst>
          </p:cNvPr>
          <p:cNvSpPr txBox="1">
            <a:spLocks/>
          </p:cNvSpPr>
          <p:nvPr/>
        </p:nvSpPr>
        <p:spPr>
          <a:xfrm>
            <a:off x="382240" y="50598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Implemented a Real Time ROAS Prediction System</a:t>
            </a:r>
          </a:p>
        </p:txBody>
      </p:sp>
      <p:sp>
        <p:nvSpPr>
          <p:cNvPr id="6" name="Google Shape;214;p44">
            <a:extLst>
              <a:ext uri="{FF2B5EF4-FFF2-40B4-BE49-F238E27FC236}">
                <a16:creationId xmlns:a16="http://schemas.microsoft.com/office/drawing/2014/main" id="{2432CC73-98D8-B3B6-8E78-126A1D3AA623}"/>
              </a:ext>
            </a:extLst>
          </p:cNvPr>
          <p:cNvSpPr txBox="1">
            <a:spLocks/>
          </p:cNvSpPr>
          <p:nvPr/>
        </p:nvSpPr>
        <p:spPr>
          <a:xfrm>
            <a:off x="500536" y="3142505"/>
            <a:ext cx="5191603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Made a feature to continuously refine the model by taking the ground truth after the event</a:t>
            </a:r>
          </a:p>
        </p:txBody>
      </p:sp>
    </p:spTree>
    <p:extLst>
      <p:ext uri="{BB962C8B-B14F-4D97-AF65-F5344CB8AC3E}">
        <p14:creationId xmlns:p14="http://schemas.microsoft.com/office/powerpoint/2010/main" val="2192285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1881334" y="2488327"/>
            <a:ext cx="5381331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Website UI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859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F4B593-71E4-2C44-A6DC-DFA7C4EEF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75573" cy="2834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EC2F62-D586-4EC9-C7F6-3AAF3C98F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593" y="2209800"/>
            <a:ext cx="4608407" cy="295417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E88F9-B489-FECE-0B84-D712DAF03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4145280" cy="3362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85ECB-C71C-19F9-4E6A-498F5B656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46456"/>
            <a:ext cx="4572000" cy="309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24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992EC-51F4-056A-7349-6C2688949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21480" cy="3109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FEEB1F-DE63-0243-CC66-952F7F0DC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060" y="2413158"/>
            <a:ext cx="4853940" cy="273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5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6F970-9590-77B6-3DCD-94701C761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1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31596E-C7A4-F2D7-788E-569F3A836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57175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58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85F00F-C94E-7E50-23EB-E238884B4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9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47" y="1645303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41686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Development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74936" y="2678178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 Time customization and Feedback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6455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Processing and EDA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497" y="1645303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3" y="1653353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47" y="221485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397" y="221485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3" y="221485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Processsing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86736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887243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Removing Redundancies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339083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Removing Duplicates and replacing null values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274616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2766045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272629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5" name="Google Shape;245;p46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A38419-CF69-4F81-2C2A-A68E78995E4F}"/>
              </a:ext>
            </a:extLst>
          </p:cNvPr>
          <p:cNvGrpSpPr/>
          <p:nvPr/>
        </p:nvGrpSpPr>
        <p:grpSpPr>
          <a:xfrm>
            <a:off x="1702217" y="1887150"/>
            <a:ext cx="684600" cy="684600"/>
            <a:chOff x="1702217" y="1887150"/>
            <a:chExt cx="684600" cy="684600"/>
          </a:xfrm>
        </p:grpSpPr>
        <p:sp>
          <p:nvSpPr>
            <p:cNvPr id="246" name="Google Shape;246;p46"/>
            <p:cNvSpPr/>
            <p:nvPr/>
          </p:nvSpPr>
          <p:spPr>
            <a:xfrm>
              <a:off x="1702217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46"/>
            <p:cNvSpPr/>
            <p:nvPr/>
          </p:nvSpPr>
          <p:spPr>
            <a:xfrm>
              <a:off x="1837027" y="2025872"/>
              <a:ext cx="423884" cy="409986"/>
            </a:xfrm>
            <a:custGeom>
              <a:avLst/>
              <a:gdLst/>
              <a:ahLst/>
              <a:cxnLst/>
              <a:rect l="l" t="t" r="r" b="b"/>
              <a:pathLst>
                <a:path w="11407" h="11033" extrusionOk="0">
                  <a:moveTo>
                    <a:pt x="1698" y="1130"/>
                  </a:moveTo>
                  <a:cubicBezTo>
                    <a:pt x="1739" y="1130"/>
                    <a:pt x="1780" y="1133"/>
                    <a:pt x="1822" y="1137"/>
                  </a:cubicBezTo>
                  <a:lnTo>
                    <a:pt x="1143" y="3626"/>
                  </a:lnTo>
                  <a:cubicBezTo>
                    <a:pt x="643" y="3423"/>
                    <a:pt x="357" y="2852"/>
                    <a:pt x="512" y="2316"/>
                  </a:cubicBezTo>
                  <a:lnTo>
                    <a:pt x="607" y="1959"/>
                  </a:lnTo>
                  <a:cubicBezTo>
                    <a:pt x="750" y="1453"/>
                    <a:pt x="1207" y="1130"/>
                    <a:pt x="1698" y="1130"/>
                  </a:cubicBezTo>
                  <a:close/>
                  <a:moveTo>
                    <a:pt x="2641" y="304"/>
                  </a:moveTo>
                  <a:cubicBezTo>
                    <a:pt x="2755" y="304"/>
                    <a:pt x="2867" y="357"/>
                    <a:pt x="2929" y="471"/>
                  </a:cubicBezTo>
                  <a:cubicBezTo>
                    <a:pt x="2977" y="542"/>
                    <a:pt x="2989" y="649"/>
                    <a:pt x="2965" y="732"/>
                  </a:cubicBezTo>
                  <a:lnTo>
                    <a:pt x="1941" y="4566"/>
                  </a:lnTo>
                  <a:cubicBezTo>
                    <a:pt x="1905" y="4650"/>
                    <a:pt x="1846" y="4733"/>
                    <a:pt x="1774" y="4769"/>
                  </a:cubicBezTo>
                  <a:cubicBezTo>
                    <a:pt x="1719" y="4806"/>
                    <a:pt x="1659" y="4822"/>
                    <a:pt x="1601" y="4822"/>
                  </a:cubicBezTo>
                  <a:cubicBezTo>
                    <a:pt x="1396" y="4822"/>
                    <a:pt x="1207" y="4619"/>
                    <a:pt x="1262" y="4388"/>
                  </a:cubicBezTo>
                  <a:cubicBezTo>
                    <a:pt x="1310" y="4209"/>
                    <a:pt x="2215" y="828"/>
                    <a:pt x="2298" y="566"/>
                  </a:cubicBezTo>
                  <a:cubicBezTo>
                    <a:pt x="2339" y="397"/>
                    <a:pt x="2491" y="304"/>
                    <a:pt x="2641" y="304"/>
                  </a:cubicBezTo>
                  <a:close/>
                  <a:moveTo>
                    <a:pt x="8751" y="3792"/>
                  </a:moveTo>
                  <a:lnTo>
                    <a:pt x="10168" y="4173"/>
                  </a:lnTo>
                  <a:lnTo>
                    <a:pt x="9894" y="5185"/>
                  </a:lnTo>
                  <a:lnTo>
                    <a:pt x="8489" y="4804"/>
                  </a:lnTo>
                  <a:cubicBezTo>
                    <a:pt x="8525" y="4614"/>
                    <a:pt x="8704" y="3983"/>
                    <a:pt x="8751" y="3792"/>
                  </a:cubicBezTo>
                  <a:close/>
                  <a:moveTo>
                    <a:pt x="10789" y="3812"/>
                  </a:moveTo>
                  <a:cubicBezTo>
                    <a:pt x="10804" y="3812"/>
                    <a:pt x="10819" y="3813"/>
                    <a:pt x="10835" y="3816"/>
                  </a:cubicBezTo>
                  <a:cubicBezTo>
                    <a:pt x="10954" y="3852"/>
                    <a:pt x="11025" y="3971"/>
                    <a:pt x="11001" y="4090"/>
                  </a:cubicBezTo>
                  <a:lnTo>
                    <a:pt x="10573" y="5662"/>
                  </a:lnTo>
                  <a:cubicBezTo>
                    <a:pt x="10542" y="5765"/>
                    <a:pt x="10447" y="5833"/>
                    <a:pt x="10345" y="5833"/>
                  </a:cubicBezTo>
                  <a:cubicBezTo>
                    <a:pt x="10330" y="5833"/>
                    <a:pt x="10314" y="5831"/>
                    <a:pt x="10299" y="5828"/>
                  </a:cubicBezTo>
                  <a:cubicBezTo>
                    <a:pt x="10180" y="5805"/>
                    <a:pt x="10120" y="5626"/>
                    <a:pt x="10132" y="5566"/>
                  </a:cubicBezTo>
                  <a:cubicBezTo>
                    <a:pt x="10179" y="5391"/>
                    <a:pt x="10560" y="3982"/>
                    <a:pt x="10573" y="3982"/>
                  </a:cubicBezTo>
                  <a:cubicBezTo>
                    <a:pt x="10573" y="3982"/>
                    <a:pt x="10573" y="3982"/>
                    <a:pt x="10573" y="3983"/>
                  </a:cubicBezTo>
                  <a:cubicBezTo>
                    <a:pt x="10594" y="3879"/>
                    <a:pt x="10687" y="3812"/>
                    <a:pt x="10789" y="3812"/>
                  </a:cubicBezTo>
                  <a:close/>
                  <a:moveTo>
                    <a:pt x="4679" y="4983"/>
                  </a:moveTo>
                  <a:lnTo>
                    <a:pt x="6799" y="5447"/>
                  </a:lnTo>
                  <a:lnTo>
                    <a:pt x="6799" y="5924"/>
                  </a:lnTo>
                  <a:cubicBezTo>
                    <a:pt x="6799" y="6245"/>
                    <a:pt x="6537" y="6531"/>
                    <a:pt x="6191" y="6531"/>
                  </a:cubicBezTo>
                  <a:lnTo>
                    <a:pt x="5286" y="6531"/>
                  </a:lnTo>
                  <a:cubicBezTo>
                    <a:pt x="4953" y="6531"/>
                    <a:pt x="4667" y="6257"/>
                    <a:pt x="4667" y="5924"/>
                  </a:cubicBezTo>
                  <a:lnTo>
                    <a:pt x="4667" y="4983"/>
                  </a:lnTo>
                  <a:close/>
                  <a:moveTo>
                    <a:pt x="2644" y="0"/>
                  </a:moveTo>
                  <a:cubicBezTo>
                    <a:pt x="2359" y="0"/>
                    <a:pt x="2075" y="175"/>
                    <a:pt x="1988" y="494"/>
                  </a:cubicBezTo>
                  <a:lnTo>
                    <a:pt x="1905" y="840"/>
                  </a:lnTo>
                  <a:cubicBezTo>
                    <a:pt x="1835" y="829"/>
                    <a:pt x="1764" y="824"/>
                    <a:pt x="1694" y="824"/>
                  </a:cubicBezTo>
                  <a:cubicBezTo>
                    <a:pt x="1065" y="824"/>
                    <a:pt x="469" y="1246"/>
                    <a:pt x="298" y="1899"/>
                  </a:cubicBezTo>
                  <a:lnTo>
                    <a:pt x="191" y="2256"/>
                  </a:lnTo>
                  <a:cubicBezTo>
                    <a:pt x="0" y="2947"/>
                    <a:pt x="369" y="3685"/>
                    <a:pt x="1048" y="3959"/>
                  </a:cubicBezTo>
                  <a:lnTo>
                    <a:pt x="953" y="4292"/>
                  </a:lnTo>
                  <a:cubicBezTo>
                    <a:pt x="822" y="4751"/>
                    <a:pt x="1191" y="5150"/>
                    <a:pt x="1609" y="5150"/>
                  </a:cubicBezTo>
                  <a:cubicBezTo>
                    <a:pt x="1723" y="5150"/>
                    <a:pt x="1840" y="5121"/>
                    <a:pt x="1953" y="5054"/>
                  </a:cubicBezTo>
                  <a:cubicBezTo>
                    <a:pt x="2274" y="4876"/>
                    <a:pt x="2274" y="4554"/>
                    <a:pt x="2322" y="4459"/>
                  </a:cubicBezTo>
                  <a:lnTo>
                    <a:pt x="4358" y="4912"/>
                  </a:lnTo>
                  <a:lnTo>
                    <a:pt x="4358" y="5924"/>
                  </a:lnTo>
                  <a:cubicBezTo>
                    <a:pt x="4358" y="6436"/>
                    <a:pt x="4775" y="6852"/>
                    <a:pt x="5298" y="6852"/>
                  </a:cubicBezTo>
                  <a:lnTo>
                    <a:pt x="5584" y="6852"/>
                  </a:lnTo>
                  <a:lnTo>
                    <a:pt x="5584" y="7638"/>
                  </a:lnTo>
                  <a:lnTo>
                    <a:pt x="4001" y="7638"/>
                  </a:lnTo>
                  <a:cubicBezTo>
                    <a:pt x="3703" y="7638"/>
                    <a:pt x="3453" y="7900"/>
                    <a:pt x="3453" y="8198"/>
                  </a:cubicBezTo>
                  <a:cubicBezTo>
                    <a:pt x="3453" y="8495"/>
                    <a:pt x="3703" y="8745"/>
                    <a:pt x="4001" y="8745"/>
                  </a:cubicBezTo>
                  <a:lnTo>
                    <a:pt x="4298" y="8745"/>
                  </a:lnTo>
                  <a:lnTo>
                    <a:pt x="2679" y="10758"/>
                  </a:lnTo>
                  <a:cubicBezTo>
                    <a:pt x="2584" y="10865"/>
                    <a:pt x="2667" y="11019"/>
                    <a:pt x="2810" y="11019"/>
                  </a:cubicBezTo>
                  <a:cubicBezTo>
                    <a:pt x="2858" y="11019"/>
                    <a:pt x="2905" y="11008"/>
                    <a:pt x="2941" y="10960"/>
                  </a:cubicBezTo>
                  <a:lnTo>
                    <a:pt x="4727" y="8745"/>
                  </a:lnTo>
                  <a:lnTo>
                    <a:pt x="5596" y="8745"/>
                  </a:lnTo>
                  <a:lnTo>
                    <a:pt x="5596" y="10865"/>
                  </a:lnTo>
                  <a:cubicBezTo>
                    <a:pt x="5596" y="10948"/>
                    <a:pt x="5667" y="11019"/>
                    <a:pt x="5763" y="11019"/>
                  </a:cubicBezTo>
                  <a:cubicBezTo>
                    <a:pt x="5846" y="11019"/>
                    <a:pt x="5918" y="10948"/>
                    <a:pt x="5918" y="10865"/>
                  </a:cubicBezTo>
                  <a:lnTo>
                    <a:pt x="5918" y="8745"/>
                  </a:lnTo>
                  <a:lnTo>
                    <a:pt x="6787" y="8745"/>
                  </a:lnTo>
                  <a:lnTo>
                    <a:pt x="8573" y="10960"/>
                  </a:lnTo>
                  <a:cubicBezTo>
                    <a:pt x="8607" y="11009"/>
                    <a:pt x="8658" y="11033"/>
                    <a:pt x="8706" y="11033"/>
                  </a:cubicBezTo>
                  <a:cubicBezTo>
                    <a:pt x="8741" y="11033"/>
                    <a:pt x="8774" y="11020"/>
                    <a:pt x="8799" y="10996"/>
                  </a:cubicBezTo>
                  <a:cubicBezTo>
                    <a:pt x="8870" y="10936"/>
                    <a:pt x="8870" y="10829"/>
                    <a:pt x="8823" y="10769"/>
                  </a:cubicBezTo>
                  <a:lnTo>
                    <a:pt x="7203" y="8757"/>
                  </a:lnTo>
                  <a:lnTo>
                    <a:pt x="7501" y="8757"/>
                  </a:lnTo>
                  <a:cubicBezTo>
                    <a:pt x="7799" y="8757"/>
                    <a:pt x="8049" y="8507"/>
                    <a:pt x="8049" y="8210"/>
                  </a:cubicBezTo>
                  <a:cubicBezTo>
                    <a:pt x="8049" y="7912"/>
                    <a:pt x="7799" y="7662"/>
                    <a:pt x="7501" y="7662"/>
                  </a:cubicBezTo>
                  <a:lnTo>
                    <a:pt x="7108" y="7662"/>
                  </a:lnTo>
                  <a:cubicBezTo>
                    <a:pt x="7025" y="7662"/>
                    <a:pt x="6953" y="7733"/>
                    <a:pt x="6953" y="7817"/>
                  </a:cubicBezTo>
                  <a:cubicBezTo>
                    <a:pt x="6953" y="7912"/>
                    <a:pt x="7025" y="7983"/>
                    <a:pt x="7108" y="7983"/>
                  </a:cubicBezTo>
                  <a:lnTo>
                    <a:pt x="7501" y="7983"/>
                  </a:lnTo>
                  <a:cubicBezTo>
                    <a:pt x="7620" y="7983"/>
                    <a:pt x="7727" y="8091"/>
                    <a:pt x="7727" y="8210"/>
                  </a:cubicBezTo>
                  <a:cubicBezTo>
                    <a:pt x="7727" y="8329"/>
                    <a:pt x="7620" y="8436"/>
                    <a:pt x="7501" y="8436"/>
                  </a:cubicBezTo>
                  <a:lnTo>
                    <a:pt x="4024" y="8436"/>
                  </a:lnTo>
                  <a:cubicBezTo>
                    <a:pt x="3905" y="8436"/>
                    <a:pt x="3798" y="8329"/>
                    <a:pt x="3798" y="8210"/>
                  </a:cubicBezTo>
                  <a:cubicBezTo>
                    <a:pt x="3798" y="8091"/>
                    <a:pt x="3905" y="7983"/>
                    <a:pt x="4024" y="7983"/>
                  </a:cubicBezTo>
                  <a:lnTo>
                    <a:pt x="6489" y="7983"/>
                  </a:lnTo>
                  <a:cubicBezTo>
                    <a:pt x="6584" y="7983"/>
                    <a:pt x="6656" y="7912"/>
                    <a:pt x="6656" y="7817"/>
                  </a:cubicBezTo>
                  <a:cubicBezTo>
                    <a:pt x="6656" y="7733"/>
                    <a:pt x="6584" y="7662"/>
                    <a:pt x="6489" y="7662"/>
                  </a:cubicBezTo>
                  <a:lnTo>
                    <a:pt x="5929" y="7662"/>
                  </a:lnTo>
                  <a:lnTo>
                    <a:pt x="5929" y="6876"/>
                  </a:lnTo>
                  <a:lnTo>
                    <a:pt x="6203" y="6876"/>
                  </a:lnTo>
                  <a:cubicBezTo>
                    <a:pt x="6727" y="6876"/>
                    <a:pt x="7144" y="6459"/>
                    <a:pt x="7144" y="5935"/>
                  </a:cubicBezTo>
                  <a:lnTo>
                    <a:pt x="7144" y="5531"/>
                  </a:lnTo>
                  <a:lnTo>
                    <a:pt x="7668" y="5650"/>
                  </a:lnTo>
                  <a:cubicBezTo>
                    <a:pt x="7713" y="5660"/>
                    <a:pt x="7758" y="5665"/>
                    <a:pt x="7803" y="5665"/>
                  </a:cubicBezTo>
                  <a:cubicBezTo>
                    <a:pt x="8075" y="5665"/>
                    <a:pt x="8322" y="5484"/>
                    <a:pt x="8394" y="5197"/>
                  </a:cubicBezTo>
                  <a:lnTo>
                    <a:pt x="8406" y="5126"/>
                  </a:lnTo>
                  <a:lnTo>
                    <a:pt x="9823" y="5519"/>
                  </a:lnTo>
                  <a:cubicBezTo>
                    <a:pt x="9763" y="5793"/>
                    <a:pt x="9930" y="6078"/>
                    <a:pt x="10228" y="6150"/>
                  </a:cubicBezTo>
                  <a:cubicBezTo>
                    <a:pt x="10279" y="6164"/>
                    <a:pt x="10331" y="6171"/>
                    <a:pt x="10382" y="6171"/>
                  </a:cubicBezTo>
                  <a:cubicBezTo>
                    <a:pt x="10622" y="6171"/>
                    <a:pt x="10835" y="6015"/>
                    <a:pt x="10894" y="5769"/>
                  </a:cubicBezTo>
                  <a:lnTo>
                    <a:pt x="11323" y="4185"/>
                  </a:lnTo>
                  <a:cubicBezTo>
                    <a:pt x="11406" y="3888"/>
                    <a:pt x="11240" y="3590"/>
                    <a:pt x="10942" y="3519"/>
                  </a:cubicBezTo>
                  <a:cubicBezTo>
                    <a:pt x="10897" y="3507"/>
                    <a:pt x="10852" y="3502"/>
                    <a:pt x="10807" y="3502"/>
                  </a:cubicBezTo>
                  <a:cubicBezTo>
                    <a:pt x="10568" y="3502"/>
                    <a:pt x="10345" y="3655"/>
                    <a:pt x="10275" y="3876"/>
                  </a:cubicBezTo>
                  <a:lnTo>
                    <a:pt x="8858" y="3495"/>
                  </a:lnTo>
                  <a:lnTo>
                    <a:pt x="8870" y="3411"/>
                  </a:lnTo>
                  <a:cubicBezTo>
                    <a:pt x="8966" y="3090"/>
                    <a:pt x="8775" y="2757"/>
                    <a:pt x="8454" y="2673"/>
                  </a:cubicBezTo>
                  <a:lnTo>
                    <a:pt x="5679" y="1792"/>
                  </a:lnTo>
                  <a:cubicBezTo>
                    <a:pt x="5663" y="1787"/>
                    <a:pt x="5646" y="1785"/>
                    <a:pt x="5629" y="1785"/>
                  </a:cubicBezTo>
                  <a:cubicBezTo>
                    <a:pt x="5561" y="1785"/>
                    <a:pt x="5496" y="1823"/>
                    <a:pt x="5477" y="1899"/>
                  </a:cubicBezTo>
                  <a:cubicBezTo>
                    <a:pt x="5453" y="1983"/>
                    <a:pt x="5489" y="2078"/>
                    <a:pt x="5584" y="2102"/>
                  </a:cubicBezTo>
                  <a:lnTo>
                    <a:pt x="8346" y="2983"/>
                  </a:lnTo>
                  <a:cubicBezTo>
                    <a:pt x="8501" y="3030"/>
                    <a:pt x="8585" y="3197"/>
                    <a:pt x="8549" y="3340"/>
                  </a:cubicBezTo>
                  <a:cubicBezTo>
                    <a:pt x="8049" y="5162"/>
                    <a:pt x="8144" y="4816"/>
                    <a:pt x="8073" y="5126"/>
                  </a:cubicBezTo>
                  <a:cubicBezTo>
                    <a:pt x="8030" y="5263"/>
                    <a:pt x="7904" y="5344"/>
                    <a:pt x="7776" y="5344"/>
                  </a:cubicBezTo>
                  <a:cubicBezTo>
                    <a:pt x="7760" y="5344"/>
                    <a:pt x="7743" y="5343"/>
                    <a:pt x="7727" y="5340"/>
                  </a:cubicBezTo>
                  <a:lnTo>
                    <a:pt x="2393" y="4161"/>
                  </a:lnTo>
                  <a:lnTo>
                    <a:pt x="3155" y="1352"/>
                  </a:lnTo>
                  <a:lnTo>
                    <a:pt x="4977" y="1923"/>
                  </a:lnTo>
                  <a:cubicBezTo>
                    <a:pt x="4996" y="1931"/>
                    <a:pt x="5016" y="1935"/>
                    <a:pt x="5035" y="1935"/>
                  </a:cubicBezTo>
                  <a:cubicBezTo>
                    <a:pt x="5100" y="1935"/>
                    <a:pt x="5161" y="1892"/>
                    <a:pt x="5179" y="1828"/>
                  </a:cubicBezTo>
                  <a:cubicBezTo>
                    <a:pt x="5203" y="1733"/>
                    <a:pt x="5167" y="1649"/>
                    <a:pt x="5072" y="1614"/>
                  </a:cubicBezTo>
                  <a:lnTo>
                    <a:pt x="3239" y="1030"/>
                  </a:lnTo>
                  <a:cubicBezTo>
                    <a:pt x="3262" y="935"/>
                    <a:pt x="3405" y="661"/>
                    <a:pt x="3227" y="340"/>
                  </a:cubicBezTo>
                  <a:cubicBezTo>
                    <a:pt x="3095" y="109"/>
                    <a:pt x="2869" y="0"/>
                    <a:pt x="2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A248141-14AC-1BBE-A6F6-7DBE79352ECE}"/>
              </a:ext>
            </a:extLst>
          </p:cNvPr>
          <p:cNvGrpSpPr/>
          <p:nvPr/>
        </p:nvGrpSpPr>
        <p:grpSpPr>
          <a:xfrm>
            <a:off x="6690986" y="1479674"/>
            <a:ext cx="765607" cy="1092396"/>
            <a:chOff x="6676479" y="1484962"/>
            <a:chExt cx="765607" cy="1092396"/>
          </a:xfrm>
        </p:grpSpPr>
        <p:sp>
          <p:nvSpPr>
            <p:cNvPr id="244" name="Google Shape;244;p46"/>
            <p:cNvSpPr/>
            <p:nvPr/>
          </p:nvSpPr>
          <p:spPr>
            <a:xfrm>
              <a:off x="6676479" y="1892758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52" name="Google Shape;252;p46"/>
            <p:cNvGrpSpPr/>
            <p:nvPr/>
          </p:nvGrpSpPr>
          <p:grpSpPr>
            <a:xfrm>
              <a:off x="6797444" y="1484962"/>
              <a:ext cx="644642" cy="963594"/>
              <a:chOff x="953675" y="2112975"/>
              <a:chExt cx="552630" cy="826057"/>
            </a:xfrm>
          </p:grpSpPr>
          <p:sp>
            <p:nvSpPr>
              <p:cNvPr id="253" name="Google Shape;253;p46"/>
              <p:cNvSpPr/>
              <p:nvPr/>
            </p:nvSpPr>
            <p:spPr>
              <a:xfrm>
                <a:off x="1436861" y="2112975"/>
                <a:ext cx="69444" cy="68902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2163" extrusionOk="0">
                    <a:moveTo>
                      <a:pt x="1086" y="1"/>
                    </a:moveTo>
                    <a:cubicBezTo>
                      <a:pt x="526" y="1"/>
                      <a:pt x="0" y="443"/>
                      <a:pt x="0" y="1079"/>
                    </a:cubicBezTo>
                    <a:cubicBezTo>
                      <a:pt x="0" y="1675"/>
                      <a:pt x="501" y="2163"/>
                      <a:pt x="1096" y="2163"/>
                    </a:cubicBezTo>
                    <a:cubicBezTo>
                      <a:pt x="1703" y="2163"/>
                      <a:pt x="2179" y="1675"/>
                      <a:pt x="2179" y="1079"/>
                    </a:cubicBezTo>
                    <a:cubicBezTo>
                      <a:pt x="2144" y="1020"/>
                      <a:pt x="2144" y="960"/>
                      <a:pt x="2132" y="889"/>
                    </a:cubicBezTo>
                    <a:cubicBezTo>
                      <a:pt x="2121" y="802"/>
                      <a:pt x="2040" y="744"/>
                      <a:pt x="1963" y="744"/>
                    </a:cubicBezTo>
                    <a:cubicBezTo>
                      <a:pt x="1955" y="744"/>
                      <a:pt x="1948" y="745"/>
                      <a:pt x="1941" y="746"/>
                    </a:cubicBezTo>
                    <a:cubicBezTo>
                      <a:pt x="1846" y="770"/>
                      <a:pt x="1786" y="853"/>
                      <a:pt x="1810" y="948"/>
                    </a:cubicBezTo>
                    <a:cubicBezTo>
                      <a:pt x="1883" y="1428"/>
                      <a:pt x="1488" y="1811"/>
                      <a:pt x="1059" y="1811"/>
                    </a:cubicBezTo>
                    <a:cubicBezTo>
                      <a:pt x="923" y="1811"/>
                      <a:pt x="784" y="1772"/>
                      <a:pt x="655" y="1687"/>
                    </a:cubicBezTo>
                    <a:cubicBezTo>
                      <a:pt x="48" y="1282"/>
                      <a:pt x="346" y="329"/>
                      <a:pt x="1072" y="329"/>
                    </a:cubicBezTo>
                    <a:cubicBezTo>
                      <a:pt x="1239" y="329"/>
                      <a:pt x="1405" y="389"/>
                      <a:pt x="1536" y="496"/>
                    </a:cubicBezTo>
                    <a:cubicBezTo>
                      <a:pt x="1567" y="522"/>
                      <a:pt x="1605" y="534"/>
                      <a:pt x="1642" y="534"/>
                    </a:cubicBezTo>
                    <a:cubicBezTo>
                      <a:pt x="1692" y="534"/>
                      <a:pt x="1741" y="513"/>
                      <a:pt x="1774" y="472"/>
                    </a:cubicBezTo>
                    <a:cubicBezTo>
                      <a:pt x="1834" y="389"/>
                      <a:pt x="1822" y="294"/>
                      <a:pt x="1751" y="234"/>
                    </a:cubicBezTo>
                    <a:cubicBezTo>
                      <a:pt x="1545" y="73"/>
                      <a:pt x="1313" y="1"/>
                      <a:pt x="10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46"/>
              <p:cNvSpPr/>
              <p:nvPr/>
            </p:nvSpPr>
            <p:spPr>
              <a:xfrm>
                <a:off x="953675" y="2572986"/>
                <a:ext cx="379489" cy="366046"/>
              </a:xfrm>
              <a:custGeom>
                <a:avLst/>
                <a:gdLst/>
                <a:ahLst/>
                <a:cxnLst/>
                <a:rect l="l" t="t" r="r" b="b"/>
                <a:pathLst>
                  <a:path w="11913" h="11491" extrusionOk="0">
                    <a:moveTo>
                      <a:pt x="1031" y="2185"/>
                    </a:moveTo>
                    <a:cubicBezTo>
                      <a:pt x="1151" y="2185"/>
                      <a:pt x="1275" y="2224"/>
                      <a:pt x="1387" y="2311"/>
                    </a:cubicBezTo>
                    <a:cubicBezTo>
                      <a:pt x="1625" y="2489"/>
                      <a:pt x="1673" y="2834"/>
                      <a:pt x="1506" y="3084"/>
                    </a:cubicBezTo>
                    <a:cubicBezTo>
                      <a:pt x="1389" y="3256"/>
                      <a:pt x="1207" y="3337"/>
                      <a:pt x="1026" y="3337"/>
                    </a:cubicBezTo>
                    <a:cubicBezTo>
                      <a:pt x="767" y="3337"/>
                      <a:pt x="510" y="3171"/>
                      <a:pt x="447" y="2870"/>
                    </a:cubicBezTo>
                    <a:cubicBezTo>
                      <a:pt x="376" y="2492"/>
                      <a:pt x="689" y="2185"/>
                      <a:pt x="1031" y="2185"/>
                    </a:cubicBezTo>
                    <a:close/>
                    <a:moveTo>
                      <a:pt x="4269" y="3025"/>
                    </a:moveTo>
                    <a:cubicBezTo>
                      <a:pt x="4364" y="3073"/>
                      <a:pt x="5435" y="3680"/>
                      <a:pt x="5519" y="3739"/>
                    </a:cubicBezTo>
                    <a:lnTo>
                      <a:pt x="4269" y="4454"/>
                    </a:lnTo>
                    <a:lnTo>
                      <a:pt x="4269" y="3025"/>
                    </a:lnTo>
                    <a:close/>
                    <a:moveTo>
                      <a:pt x="7448" y="3025"/>
                    </a:moveTo>
                    <a:lnTo>
                      <a:pt x="7448" y="4454"/>
                    </a:lnTo>
                    <a:lnTo>
                      <a:pt x="6197" y="3739"/>
                    </a:lnTo>
                    <a:lnTo>
                      <a:pt x="7448" y="3025"/>
                    </a:lnTo>
                    <a:close/>
                    <a:moveTo>
                      <a:pt x="2550" y="2268"/>
                    </a:moveTo>
                    <a:cubicBezTo>
                      <a:pt x="2817" y="2268"/>
                      <a:pt x="3085" y="2336"/>
                      <a:pt x="3328" y="2477"/>
                    </a:cubicBezTo>
                    <a:cubicBezTo>
                      <a:pt x="3697" y="2692"/>
                      <a:pt x="3566" y="2608"/>
                      <a:pt x="3935" y="2811"/>
                    </a:cubicBezTo>
                    <a:lnTo>
                      <a:pt x="3935" y="4644"/>
                    </a:lnTo>
                    <a:lnTo>
                      <a:pt x="2328" y="5573"/>
                    </a:lnTo>
                    <a:lnTo>
                      <a:pt x="1744" y="5240"/>
                    </a:lnTo>
                    <a:cubicBezTo>
                      <a:pt x="1375" y="5037"/>
                      <a:pt x="1125" y="4692"/>
                      <a:pt x="1006" y="4275"/>
                    </a:cubicBezTo>
                    <a:cubicBezTo>
                      <a:pt x="947" y="4085"/>
                      <a:pt x="923" y="3870"/>
                      <a:pt x="959" y="3680"/>
                    </a:cubicBezTo>
                    <a:lnTo>
                      <a:pt x="959" y="3680"/>
                    </a:lnTo>
                    <a:cubicBezTo>
                      <a:pt x="981" y="3681"/>
                      <a:pt x="1003" y="3682"/>
                      <a:pt x="1025" y="3682"/>
                    </a:cubicBezTo>
                    <a:cubicBezTo>
                      <a:pt x="1659" y="3682"/>
                      <a:pt x="2129" y="3028"/>
                      <a:pt x="1875" y="2418"/>
                    </a:cubicBezTo>
                    <a:cubicBezTo>
                      <a:pt x="2090" y="2319"/>
                      <a:pt x="2320" y="2268"/>
                      <a:pt x="2550" y="2268"/>
                    </a:cubicBezTo>
                    <a:close/>
                    <a:moveTo>
                      <a:pt x="9186" y="2275"/>
                    </a:moveTo>
                    <a:cubicBezTo>
                      <a:pt x="10067" y="2275"/>
                      <a:pt x="10781" y="2977"/>
                      <a:pt x="10781" y="3858"/>
                    </a:cubicBezTo>
                    <a:cubicBezTo>
                      <a:pt x="10781" y="4418"/>
                      <a:pt x="10460" y="4954"/>
                      <a:pt x="9972" y="5240"/>
                    </a:cubicBezTo>
                    <a:lnTo>
                      <a:pt x="9400" y="5573"/>
                    </a:lnTo>
                    <a:cubicBezTo>
                      <a:pt x="9186" y="5454"/>
                      <a:pt x="7983" y="4751"/>
                      <a:pt x="7793" y="4644"/>
                    </a:cubicBezTo>
                    <a:lnTo>
                      <a:pt x="7793" y="2834"/>
                    </a:lnTo>
                    <a:cubicBezTo>
                      <a:pt x="8245" y="2596"/>
                      <a:pt x="8567" y="2275"/>
                      <a:pt x="9186" y="2275"/>
                    </a:cubicBezTo>
                    <a:close/>
                    <a:moveTo>
                      <a:pt x="3935" y="5013"/>
                    </a:moveTo>
                    <a:lnTo>
                      <a:pt x="3935" y="6478"/>
                    </a:lnTo>
                    <a:lnTo>
                      <a:pt x="2673" y="5751"/>
                    </a:lnTo>
                    <a:lnTo>
                      <a:pt x="3935" y="5013"/>
                    </a:lnTo>
                    <a:close/>
                    <a:moveTo>
                      <a:pt x="7793" y="5037"/>
                    </a:moveTo>
                    <a:cubicBezTo>
                      <a:pt x="7948" y="5120"/>
                      <a:pt x="8900" y="5668"/>
                      <a:pt x="9055" y="5763"/>
                    </a:cubicBezTo>
                    <a:lnTo>
                      <a:pt x="7793" y="6490"/>
                    </a:lnTo>
                    <a:lnTo>
                      <a:pt x="7793" y="5037"/>
                    </a:lnTo>
                    <a:close/>
                    <a:moveTo>
                      <a:pt x="5852" y="3918"/>
                    </a:moveTo>
                    <a:lnTo>
                      <a:pt x="7448" y="4823"/>
                    </a:lnTo>
                    <a:lnTo>
                      <a:pt x="7448" y="6668"/>
                    </a:lnTo>
                    <a:lnTo>
                      <a:pt x="5852" y="7573"/>
                    </a:lnTo>
                    <a:lnTo>
                      <a:pt x="4257" y="6668"/>
                    </a:lnTo>
                    <a:lnTo>
                      <a:pt x="4257" y="4823"/>
                    </a:lnTo>
                    <a:lnTo>
                      <a:pt x="5852" y="3918"/>
                    </a:lnTo>
                    <a:close/>
                    <a:moveTo>
                      <a:pt x="7448" y="7061"/>
                    </a:moveTo>
                    <a:lnTo>
                      <a:pt x="7448" y="8490"/>
                    </a:lnTo>
                    <a:cubicBezTo>
                      <a:pt x="7352" y="8442"/>
                      <a:pt x="6281" y="7835"/>
                      <a:pt x="6197" y="7776"/>
                    </a:cubicBezTo>
                    <a:lnTo>
                      <a:pt x="7448" y="7061"/>
                    </a:lnTo>
                    <a:close/>
                    <a:moveTo>
                      <a:pt x="4269" y="7073"/>
                    </a:moveTo>
                    <a:lnTo>
                      <a:pt x="5519" y="7787"/>
                    </a:lnTo>
                    <a:lnTo>
                      <a:pt x="4269" y="8502"/>
                    </a:lnTo>
                    <a:lnTo>
                      <a:pt x="4269" y="7073"/>
                    </a:lnTo>
                    <a:close/>
                    <a:moveTo>
                      <a:pt x="9376" y="5954"/>
                    </a:moveTo>
                    <a:lnTo>
                      <a:pt x="9960" y="6287"/>
                    </a:lnTo>
                    <a:cubicBezTo>
                      <a:pt x="10329" y="6490"/>
                      <a:pt x="10579" y="6835"/>
                      <a:pt x="10710" y="7252"/>
                    </a:cubicBezTo>
                    <a:cubicBezTo>
                      <a:pt x="10746" y="7430"/>
                      <a:pt x="10757" y="7609"/>
                      <a:pt x="10757" y="7787"/>
                    </a:cubicBezTo>
                    <a:cubicBezTo>
                      <a:pt x="10736" y="7786"/>
                      <a:pt x="10714" y="7785"/>
                      <a:pt x="10693" y="7785"/>
                    </a:cubicBezTo>
                    <a:cubicBezTo>
                      <a:pt x="10049" y="7785"/>
                      <a:pt x="9612" y="8474"/>
                      <a:pt x="9888" y="9085"/>
                    </a:cubicBezTo>
                    <a:cubicBezTo>
                      <a:pt x="9662" y="9190"/>
                      <a:pt x="9412" y="9249"/>
                      <a:pt x="9161" y="9249"/>
                    </a:cubicBezTo>
                    <a:cubicBezTo>
                      <a:pt x="8898" y="9249"/>
                      <a:pt x="8632" y="9184"/>
                      <a:pt x="8388" y="9038"/>
                    </a:cubicBezTo>
                    <a:cubicBezTo>
                      <a:pt x="8007" y="8811"/>
                      <a:pt x="8138" y="8907"/>
                      <a:pt x="7769" y="8692"/>
                    </a:cubicBezTo>
                    <a:lnTo>
                      <a:pt x="7769" y="6883"/>
                    </a:lnTo>
                    <a:lnTo>
                      <a:pt x="9376" y="5954"/>
                    </a:lnTo>
                    <a:close/>
                    <a:moveTo>
                      <a:pt x="10731" y="8111"/>
                    </a:moveTo>
                    <a:cubicBezTo>
                      <a:pt x="10841" y="8111"/>
                      <a:pt x="10950" y="8142"/>
                      <a:pt x="11043" y="8204"/>
                    </a:cubicBezTo>
                    <a:cubicBezTo>
                      <a:pt x="11484" y="8502"/>
                      <a:pt x="11329" y="9157"/>
                      <a:pt x="10841" y="9264"/>
                    </a:cubicBezTo>
                    <a:cubicBezTo>
                      <a:pt x="10802" y="9271"/>
                      <a:pt x="10764" y="9275"/>
                      <a:pt x="10726" y="9275"/>
                    </a:cubicBezTo>
                    <a:cubicBezTo>
                      <a:pt x="10276" y="9275"/>
                      <a:pt x="9982" y="8767"/>
                      <a:pt x="10246" y="8371"/>
                    </a:cubicBezTo>
                    <a:cubicBezTo>
                      <a:pt x="10358" y="8199"/>
                      <a:pt x="10545" y="8111"/>
                      <a:pt x="10731" y="8111"/>
                    </a:cubicBezTo>
                    <a:close/>
                    <a:moveTo>
                      <a:pt x="5852" y="7978"/>
                    </a:moveTo>
                    <a:cubicBezTo>
                      <a:pt x="6043" y="8097"/>
                      <a:pt x="7233" y="8764"/>
                      <a:pt x="7448" y="8883"/>
                    </a:cubicBezTo>
                    <a:lnTo>
                      <a:pt x="7448" y="9585"/>
                    </a:lnTo>
                    <a:cubicBezTo>
                      <a:pt x="7448" y="10466"/>
                      <a:pt x="6733" y="11181"/>
                      <a:pt x="5852" y="11181"/>
                    </a:cubicBezTo>
                    <a:cubicBezTo>
                      <a:pt x="4971" y="11181"/>
                      <a:pt x="4257" y="10466"/>
                      <a:pt x="4257" y="9585"/>
                    </a:cubicBezTo>
                    <a:lnTo>
                      <a:pt x="4257" y="8883"/>
                    </a:lnTo>
                    <a:lnTo>
                      <a:pt x="5852" y="7978"/>
                    </a:lnTo>
                    <a:close/>
                    <a:moveTo>
                      <a:pt x="5852" y="1"/>
                    </a:moveTo>
                    <a:cubicBezTo>
                      <a:pt x="4792" y="1"/>
                      <a:pt x="3935" y="870"/>
                      <a:pt x="3935" y="1918"/>
                    </a:cubicBezTo>
                    <a:lnTo>
                      <a:pt x="3935" y="2430"/>
                    </a:lnTo>
                    <a:cubicBezTo>
                      <a:pt x="3649" y="2263"/>
                      <a:pt x="3757" y="2322"/>
                      <a:pt x="3483" y="2180"/>
                    </a:cubicBezTo>
                    <a:cubicBezTo>
                      <a:pt x="3183" y="2005"/>
                      <a:pt x="2854" y="1922"/>
                      <a:pt x="2529" y="1922"/>
                    </a:cubicBezTo>
                    <a:cubicBezTo>
                      <a:pt x="2235" y="1922"/>
                      <a:pt x="1945" y="1990"/>
                      <a:pt x="1685" y="2120"/>
                    </a:cubicBezTo>
                    <a:cubicBezTo>
                      <a:pt x="1491" y="1915"/>
                      <a:pt x="1256" y="1827"/>
                      <a:pt x="1027" y="1827"/>
                    </a:cubicBezTo>
                    <a:cubicBezTo>
                      <a:pt x="497" y="1827"/>
                      <a:pt x="0" y="2303"/>
                      <a:pt x="125" y="2918"/>
                    </a:cubicBezTo>
                    <a:cubicBezTo>
                      <a:pt x="185" y="3215"/>
                      <a:pt x="375" y="3454"/>
                      <a:pt x="625" y="3573"/>
                    </a:cubicBezTo>
                    <a:cubicBezTo>
                      <a:pt x="530" y="4335"/>
                      <a:pt x="887" y="5109"/>
                      <a:pt x="1578" y="5501"/>
                    </a:cubicBezTo>
                    <a:cubicBezTo>
                      <a:pt x="1816" y="5644"/>
                      <a:pt x="1744" y="5597"/>
                      <a:pt x="1983" y="5728"/>
                    </a:cubicBezTo>
                    <a:lnTo>
                      <a:pt x="1578" y="5954"/>
                    </a:lnTo>
                    <a:cubicBezTo>
                      <a:pt x="982" y="6299"/>
                      <a:pt x="613" y="6942"/>
                      <a:pt x="613" y="7633"/>
                    </a:cubicBezTo>
                    <a:cubicBezTo>
                      <a:pt x="613" y="8633"/>
                      <a:pt x="1375" y="9466"/>
                      <a:pt x="2375" y="9538"/>
                    </a:cubicBezTo>
                    <a:lnTo>
                      <a:pt x="2387" y="9538"/>
                    </a:lnTo>
                    <a:cubicBezTo>
                      <a:pt x="2471" y="9538"/>
                      <a:pt x="2554" y="9478"/>
                      <a:pt x="2554" y="9395"/>
                    </a:cubicBezTo>
                    <a:cubicBezTo>
                      <a:pt x="2566" y="9300"/>
                      <a:pt x="2495" y="9216"/>
                      <a:pt x="2399" y="9216"/>
                    </a:cubicBezTo>
                    <a:cubicBezTo>
                      <a:pt x="1578" y="9145"/>
                      <a:pt x="959" y="8454"/>
                      <a:pt x="959" y="7633"/>
                    </a:cubicBezTo>
                    <a:cubicBezTo>
                      <a:pt x="959" y="7073"/>
                      <a:pt x="1268" y="6537"/>
                      <a:pt x="1756" y="6252"/>
                    </a:cubicBezTo>
                    <a:lnTo>
                      <a:pt x="2340" y="5918"/>
                    </a:lnTo>
                    <a:lnTo>
                      <a:pt x="3947" y="6847"/>
                    </a:lnTo>
                    <a:lnTo>
                      <a:pt x="3947" y="8657"/>
                    </a:lnTo>
                    <a:cubicBezTo>
                      <a:pt x="3411" y="8954"/>
                      <a:pt x="3280" y="9061"/>
                      <a:pt x="3030" y="9157"/>
                    </a:cubicBezTo>
                    <a:cubicBezTo>
                      <a:pt x="2935" y="9180"/>
                      <a:pt x="2887" y="9276"/>
                      <a:pt x="2911" y="9359"/>
                    </a:cubicBezTo>
                    <a:cubicBezTo>
                      <a:pt x="2932" y="9443"/>
                      <a:pt x="3008" y="9480"/>
                      <a:pt x="3082" y="9480"/>
                    </a:cubicBezTo>
                    <a:cubicBezTo>
                      <a:pt x="3093" y="9480"/>
                      <a:pt x="3103" y="9480"/>
                      <a:pt x="3114" y="9478"/>
                    </a:cubicBezTo>
                    <a:cubicBezTo>
                      <a:pt x="3423" y="9395"/>
                      <a:pt x="3578" y="9252"/>
                      <a:pt x="3947" y="9061"/>
                    </a:cubicBezTo>
                    <a:lnTo>
                      <a:pt x="3947" y="9573"/>
                    </a:lnTo>
                    <a:cubicBezTo>
                      <a:pt x="3947" y="10621"/>
                      <a:pt x="4816" y="11490"/>
                      <a:pt x="5864" y="11490"/>
                    </a:cubicBezTo>
                    <a:cubicBezTo>
                      <a:pt x="6924" y="11490"/>
                      <a:pt x="7793" y="10621"/>
                      <a:pt x="7793" y="9573"/>
                    </a:cubicBezTo>
                    <a:lnTo>
                      <a:pt x="7793" y="9085"/>
                    </a:lnTo>
                    <a:cubicBezTo>
                      <a:pt x="8269" y="9347"/>
                      <a:pt x="8591" y="9585"/>
                      <a:pt x="9186" y="9585"/>
                    </a:cubicBezTo>
                    <a:cubicBezTo>
                      <a:pt x="9495" y="9585"/>
                      <a:pt x="9829" y="9514"/>
                      <a:pt x="10115" y="9359"/>
                    </a:cubicBezTo>
                    <a:cubicBezTo>
                      <a:pt x="10277" y="9521"/>
                      <a:pt x="10500" y="9615"/>
                      <a:pt x="10736" y="9615"/>
                    </a:cubicBezTo>
                    <a:cubicBezTo>
                      <a:pt x="10794" y="9615"/>
                      <a:pt x="10853" y="9609"/>
                      <a:pt x="10912" y="9597"/>
                    </a:cubicBezTo>
                    <a:cubicBezTo>
                      <a:pt x="11781" y="9419"/>
                      <a:pt x="11912" y="8216"/>
                      <a:pt x="11091" y="7847"/>
                    </a:cubicBezTo>
                    <a:cubicBezTo>
                      <a:pt x="11162" y="7121"/>
                      <a:pt x="10805" y="6371"/>
                      <a:pt x="10138" y="5990"/>
                    </a:cubicBezTo>
                    <a:cubicBezTo>
                      <a:pt x="9900" y="5847"/>
                      <a:pt x="9972" y="5894"/>
                      <a:pt x="9734" y="5763"/>
                    </a:cubicBezTo>
                    <a:lnTo>
                      <a:pt x="10138" y="5537"/>
                    </a:lnTo>
                    <a:cubicBezTo>
                      <a:pt x="11067" y="5013"/>
                      <a:pt x="11377" y="3823"/>
                      <a:pt x="10853" y="2906"/>
                    </a:cubicBezTo>
                    <a:cubicBezTo>
                      <a:pt x="10507" y="2311"/>
                      <a:pt x="9876" y="1941"/>
                      <a:pt x="9174" y="1941"/>
                    </a:cubicBezTo>
                    <a:cubicBezTo>
                      <a:pt x="8471" y="1941"/>
                      <a:pt x="8067" y="2311"/>
                      <a:pt x="7769" y="2442"/>
                    </a:cubicBezTo>
                    <a:cubicBezTo>
                      <a:pt x="7757" y="2025"/>
                      <a:pt x="7805" y="1834"/>
                      <a:pt x="7733" y="1525"/>
                    </a:cubicBezTo>
                    <a:cubicBezTo>
                      <a:pt x="7711" y="1438"/>
                      <a:pt x="7640" y="1380"/>
                      <a:pt x="7546" y="1380"/>
                    </a:cubicBezTo>
                    <a:cubicBezTo>
                      <a:pt x="7537" y="1380"/>
                      <a:pt x="7528" y="1381"/>
                      <a:pt x="7519" y="1382"/>
                    </a:cubicBezTo>
                    <a:cubicBezTo>
                      <a:pt x="7436" y="1406"/>
                      <a:pt x="7376" y="1489"/>
                      <a:pt x="7388" y="1596"/>
                    </a:cubicBezTo>
                    <a:cubicBezTo>
                      <a:pt x="7448" y="1858"/>
                      <a:pt x="7412" y="2013"/>
                      <a:pt x="7436" y="2632"/>
                    </a:cubicBezTo>
                    <a:lnTo>
                      <a:pt x="5840" y="3549"/>
                    </a:lnTo>
                    <a:lnTo>
                      <a:pt x="4245" y="2632"/>
                    </a:lnTo>
                    <a:lnTo>
                      <a:pt x="4245" y="1941"/>
                    </a:lnTo>
                    <a:cubicBezTo>
                      <a:pt x="4245" y="1060"/>
                      <a:pt x="4959" y="346"/>
                      <a:pt x="5840" y="346"/>
                    </a:cubicBezTo>
                    <a:cubicBezTo>
                      <a:pt x="6364" y="346"/>
                      <a:pt x="6840" y="596"/>
                      <a:pt x="7150" y="1025"/>
                    </a:cubicBezTo>
                    <a:cubicBezTo>
                      <a:pt x="7186" y="1076"/>
                      <a:pt x="7241" y="1100"/>
                      <a:pt x="7294" y="1100"/>
                    </a:cubicBezTo>
                    <a:cubicBezTo>
                      <a:pt x="7328" y="1100"/>
                      <a:pt x="7360" y="1091"/>
                      <a:pt x="7388" y="1072"/>
                    </a:cubicBezTo>
                    <a:cubicBezTo>
                      <a:pt x="7459" y="1013"/>
                      <a:pt x="7471" y="906"/>
                      <a:pt x="7436" y="834"/>
                    </a:cubicBezTo>
                    <a:cubicBezTo>
                      <a:pt x="7078" y="310"/>
                      <a:pt x="6483" y="1"/>
                      <a:pt x="585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" name="Google Shape;223;p45">
            <a:extLst>
              <a:ext uri="{FF2B5EF4-FFF2-40B4-BE49-F238E27FC236}">
                <a16:creationId xmlns:a16="http://schemas.microsoft.com/office/drawing/2014/main" id="{B8A7EBD6-BEA6-5256-C35D-EE1B3B27D3C0}"/>
              </a:ext>
            </a:extLst>
          </p:cNvPr>
          <p:cNvSpPr txBox="1">
            <a:spLocks/>
          </p:cNvSpPr>
          <p:nvPr/>
        </p:nvSpPr>
        <p:spPr>
          <a:xfrm>
            <a:off x="-569501" y="-55700"/>
            <a:ext cx="2920864" cy="38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1000" dirty="0"/>
              <a:t>Data Processing and EDA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1948;p53">
            <a:extLst>
              <a:ext uri="{FF2B5EF4-FFF2-40B4-BE49-F238E27FC236}">
                <a16:creationId xmlns:a16="http://schemas.microsoft.com/office/drawing/2014/main" id="{732EB9E3-9B65-AB49-80B4-4D154E462EDE}"/>
              </a:ext>
            </a:extLst>
          </p:cNvPr>
          <p:cNvSpPr/>
          <p:nvPr/>
        </p:nvSpPr>
        <p:spPr>
          <a:xfrm>
            <a:off x="4821834" y="916566"/>
            <a:ext cx="168300" cy="25722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127000">
              <a:schemeClr val="accent1">
                <a:alpha val="64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2" name="Google Shape;2052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FINDINGS!</a:t>
            </a:r>
            <a:endParaRPr dirty="0"/>
          </a:p>
        </p:txBody>
      </p:sp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4" name="Google Shape;2054;p60"/>
          <p:cNvSpPr/>
          <p:nvPr/>
        </p:nvSpPr>
        <p:spPr>
          <a:xfrm>
            <a:off x="116600" y="2893450"/>
            <a:ext cx="1819200" cy="18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60"/>
          <p:cNvSpPr txBox="1">
            <a:spLocks noGrp="1"/>
          </p:cNvSpPr>
          <p:nvPr>
            <p:ph type="subTitle" idx="4294967295"/>
          </p:nvPr>
        </p:nvSpPr>
        <p:spPr>
          <a:xfrm>
            <a:off x="267050" y="3162247"/>
            <a:ext cx="1518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Maharashtra and Gujarat are the leading states as per number of exhibitors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2057" name="Google Shape;2057;p60"/>
          <p:cNvSpPr/>
          <p:nvPr/>
        </p:nvSpPr>
        <p:spPr>
          <a:xfrm>
            <a:off x="3286376" y="1606525"/>
            <a:ext cx="2584500" cy="258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60"/>
          <p:cNvSpPr txBox="1">
            <a:spLocks noGrp="1"/>
          </p:cNvSpPr>
          <p:nvPr>
            <p:ph type="subTitle" idx="4294967295"/>
          </p:nvPr>
        </p:nvSpPr>
        <p:spPr>
          <a:xfrm>
            <a:off x="3278092" y="2381370"/>
            <a:ext cx="2584500" cy="577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accent6"/>
                </a:solidFill>
              </a:rPr>
              <a:t>Most of the Exhibitors as well as the Visitors are from India</a:t>
            </a:r>
          </a:p>
        </p:txBody>
      </p:sp>
      <p:sp>
        <p:nvSpPr>
          <p:cNvPr id="2060" name="Google Shape;2060;p60"/>
          <p:cNvSpPr/>
          <p:nvPr/>
        </p:nvSpPr>
        <p:spPr>
          <a:xfrm>
            <a:off x="6074476" y="591686"/>
            <a:ext cx="1819200" cy="181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60"/>
          <p:cNvSpPr txBox="1">
            <a:spLocks noGrp="1"/>
          </p:cNvSpPr>
          <p:nvPr>
            <p:ph type="subTitle" idx="4294967295"/>
          </p:nvPr>
        </p:nvSpPr>
        <p:spPr>
          <a:xfrm>
            <a:off x="6068133" y="1150606"/>
            <a:ext cx="1806153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accent6"/>
                </a:solidFill>
              </a:rPr>
              <a:t>12 Categories were offered by the Exhibitors 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2" name="Google Shape;2054;p60">
            <a:extLst>
              <a:ext uri="{FF2B5EF4-FFF2-40B4-BE49-F238E27FC236}">
                <a16:creationId xmlns:a16="http://schemas.microsoft.com/office/drawing/2014/main" id="{435D8B7C-695F-A081-804F-92F869C55FFA}"/>
              </a:ext>
            </a:extLst>
          </p:cNvPr>
          <p:cNvSpPr/>
          <p:nvPr/>
        </p:nvSpPr>
        <p:spPr>
          <a:xfrm>
            <a:off x="1402234" y="1155426"/>
            <a:ext cx="1819200" cy="18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056;p60">
            <a:extLst>
              <a:ext uri="{FF2B5EF4-FFF2-40B4-BE49-F238E27FC236}">
                <a16:creationId xmlns:a16="http://schemas.microsoft.com/office/drawing/2014/main" id="{6D050A6D-0DCF-C71D-4674-3BB29EC5216D}"/>
              </a:ext>
            </a:extLst>
          </p:cNvPr>
          <p:cNvSpPr txBox="1">
            <a:spLocks/>
          </p:cNvSpPr>
          <p:nvPr/>
        </p:nvSpPr>
        <p:spPr>
          <a:xfrm>
            <a:off x="1564271" y="1474326"/>
            <a:ext cx="15183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1400" dirty="0">
                <a:solidFill>
                  <a:schemeClr val="accent6"/>
                </a:solidFill>
              </a:rPr>
              <a:t>Mumbai and Pune are the leading cities as per number of exhibitors</a:t>
            </a:r>
          </a:p>
        </p:txBody>
      </p:sp>
      <p:sp>
        <p:nvSpPr>
          <p:cNvPr id="5" name="Google Shape;2060;p60">
            <a:extLst>
              <a:ext uri="{FF2B5EF4-FFF2-40B4-BE49-F238E27FC236}">
                <a16:creationId xmlns:a16="http://schemas.microsoft.com/office/drawing/2014/main" id="{D44F5490-7102-B588-3326-116DDECBFF1A}"/>
              </a:ext>
            </a:extLst>
          </p:cNvPr>
          <p:cNvSpPr/>
          <p:nvPr/>
        </p:nvSpPr>
        <p:spPr>
          <a:xfrm>
            <a:off x="6790262" y="2773939"/>
            <a:ext cx="1819200" cy="181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62;p60">
            <a:extLst>
              <a:ext uri="{FF2B5EF4-FFF2-40B4-BE49-F238E27FC236}">
                <a16:creationId xmlns:a16="http://schemas.microsoft.com/office/drawing/2014/main" id="{3B88A0C2-44C1-8059-19D7-2B2D991F8A35}"/>
              </a:ext>
            </a:extLst>
          </p:cNvPr>
          <p:cNvSpPr txBox="1">
            <a:spLocks/>
          </p:cNvSpPr>
          <p:nvPr/>
        </p:nvSpPr>
        <p:spPr>
          <a:xfrm>
            <a:off x="6967714" y="2929049"/>
            <a:ext cx="15183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1400" dirty="0">
                <a:solidFill>
                  <a:schemeClr val="accent6"/>
                </a:solidFill>
              </a:rPr>
              <a:t>Most of the Visitors were from Maharashtra and South Indian States</a:t>
            </a:r>
          </a:p>
        </p:txBody>
      </p:sp>
      <p:sp>
        <p:nvSpPr>
          <p:cNvPr id="9" name="Google Shape;223;p45">
            <a:extLst>
              <a:ext uri="{FF2B5EF4-FFF2-40B4-BE49-F238E27FC236}">
                <a16:creationId xmlns:a16="http://schemas.microsoft.com/office/drawing/2014/main" id="{61583268-4732-E869-8579-84AF11E45CA0}"/>
              </a:ext>
            </a:extLst>
          </p:cNvPr>
          <p:cNvSpPr txBox="1">
            <a:spLocks/>
          </p:cNvSpPr>
          <p:nvPr/>
        </p:nvSpPr>
        <p:spPr>
          <a:xfrm>
            <a:off x="-569501" y="-55700"/>
            <a:ext cx="2920864" cy="38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1000" dirty="0"/>
              <a:t>Data Processing and EDA</a:t>
            </a:r>
          </a:p>
        </p:txBody>
      </p:sp>
      <p:grpSp>
        <p:nvGrpSpPr>
          <p:cNvPr id="10" name="Google Shape;4137;p74">
            <a:extLst>
              <a:ext uri="{FF2B5EF4-FFF2-40B4-BE49-F238E27FC236}">
                <a16:creationId xmlns:a16="http://schemas.microsoft.com/office/drawing/2014/main" id="{99EA99C0-8B06-0855-9DB6-683D361BB505}"/>
              </a:ext>
            </a:extLst>
          </p:cNvPr>
          <p:cNvGrpSpPr/>
          <p:nvPr/>
        </p:nvGrpSpPr>
        <p:grpSpPr>
          <a:xfrm>
            <a:off x="3177456" y="487981"/>
            <a:ext cx="2435960" cy="1297725"/>
            <a:chOff x="233350" y="949250"/>
            <a:chExt cx="7137300" cy="3802300"/>
          </a:xfrm>
        </p:grpSpPr>
        <p:sp>
          <p:nvSpPr>
            <p:cNvPr id="11" name="Google Shape;4138;p74">
              <a:extLst>
                <a:ext uri="{FF2B5EF4-FFF2-40B4-BE49-F238E27FC236}">
                  <a16:creationId xmlns:a16="http://schemas.microsoft.com/office/drawing/2014/main" id="{2EC0CBE8-EE1F-EAF7-86C5-CACB8DBBE712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39;p74">
              <a:extLst>
                <a:ext uri="{FF2B5EF4-FFF2-40B4-BE49-F238E27FC236}">
                  <a16:creationId xmlns:a16="http://schemas.microsoft.com/office/drawing/2014/main" id="{3FAE87BB-AC6E-E28B-1BE8-B8BACA09C634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40;p74">
              <a:extLst>
                <a:ext uri="{FF2B5EF4-FFF2-40B4-BE49-F238E27FC236}">
                  <a16:creationId xmlns:a16="http://schemas.microsoft.com/office/drawing/2014/main" id="{071F8BEB-C91F-7924-C613-EBFC500C258A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41;p74">
              <a:extLst>
                <a:ext uri="{FF2B5EF4-FFF2-40B4-BE49-F238E27FC236}">
                  <a16:creationId xmlns:a16="http://schemas.microsoft.com/office/drawing/2014/main" id="{4F873D6A-25E4-C042-76E3-10D7262A9C1F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42;p74">
              <a:extLst>
                <a:ext uri="{FF2B5EF4-FFF2-40B4-BE49-F238E27FC236}">
                  <a16:creationId xmlns:a16="http://schemas.microsoft.com/office/drawing/2014/main" id="{E13B0613-EE1B-F94A-9D34-8A53B5A11ABB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43;p74">
              <a:extLst>
                <a:ext uri="{FF2B5EF4-FFF2-40B4-BE49-F238E27FC236}">
                  <a16:creationId xmlns:a16="http://schemas.microsoft.com/office/drawing/2014/main" id="{B199E5CA-D026-94F4-2FCC-B9A3A21DEE3C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44;p74">
              <a:extLst>
                <a:ext uri="{FF2B5EF4-FFF2-40B4-BE49-F238E27FC236}">
                  <a16:creationId xmlns:a16="http://schemas.microsoft.com/office/drawing/2014/main" id="{3E25DFD3-82A1-F855-C551-AF64BC3B310C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45;p74">
              <a:extLst>
                <a:ext uri="{FF2B5EF4-FFF2-40B4-BE49-F238E27FC236}">
                  <a16:creationId xmlns:a16="http://schemas.microsoft.com/office/drawing/2014/main" id="{D7D536D3-A769-6EAF-F0C1-233443D3573D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46;p74">
              <a:extLst>
                <a:ext uri="{FF2B5EF4-FFF2-40B4-BE49-F238E27FC236}">
                  <a16:creationId xmlns:a16="http://schemas.microsoft.com/office/drawing/2014/main" id="{961B72CD-9524-B351-EE85-D240BDF6B8FC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47;p74">
              <a:extLst>
                <a:ext uri="{FF2B5EF4-FFF2-40B4-BE49-F238E27FC236}">
                  <a16:creationId xmlns:a16="http://schemas.microsoft.com/office/drawing/2014/main" id="{3CD439CA-12F1-936D-3E06-167C5F08AE4C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48;p74">
              <a:extLst>
                <a:ext uri="{FF2B5EF4-FFF2-40B4-BE49-F238E27FC236}">
                  <a16:creationId xmlns:a16="http://schemas.microsoft.com/office/drawing/2014/main" id="{8326ABEF-E50D-5C91-357A-F9595099BCC8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49;p74">
              <a:extLst>
                <a:ext uri="{FF2B5EF4-FFF2-40B4-BE49-F238E27FC236}">
                  <a16:creationId xmlns:a16="http://schemas.microsoft.com/office/drawing/2014/main" id="{519BFC85-E6FA-15B8-C37B-2391E56DEF89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50;p74">
              <a:extLst>
                <a:ext uri="{FF2B5EF4-FFF2-40B4-BE49-F238E27FC236}">
                  <a16:creationId xmlns:a16="http://schemas.microsoft.com/office/drawing/2014/main" id="{618D74F8-A5E9-4F33-E335-ACEE672CD375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151;p74">
              <a:extLst>
                <a:ext uri="{FF2B5EF4-FFF2-40B4-BE49-F238E27FC236}">
                  <a16:creationId xmlns:a16="http://schemas.microsoft.com/office/drawing/2014/main" id="{3828551B-DEB8-3C6A-57ED-A662DF69BC91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152;p74">
              <a:extLst>
                <a:ext uri="{FF2B5EF4-FFF2-40B4-BE49-F238E27FC236}">
                  <a16:creationId xmlns:a16="http://schemas.microsoft.com/office/drawing/2014/main" id="{D287D764-610C-100B-5CF2-C0AEC4029D5B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153;p74">
              <a:extLst>
                <a:ext uri="{FF2B5EF4-FFF2-40B4-BE49-F238E27FC236}">
                  <a16:creationId xmlns:a16="http://schemas.microsoft.com/office/drawing/2014/main" id="{726508AC-E2A2-A09F-FB12-303AB2C489D4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154;p74">
              <a:extLst>
                <a:ext uri="{FF2B5EF4-FFF2-40B4-BE49-F238E27FC236}">
                  <a16:creationId xmlns:a16="http://schemas.microsoft.com/office/drawing/2014/main" id="{DE7B2569-A2B0-5251-33C8-F6A0C54EC549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55;p74">
              <a:extLst>
                <a:ext uri="{FF2B5EF4-FFF2-40B4-BE49-F238E27FC236}">
                  <a16:creationId xmlns:a16="http://schemas.microsoft.com/office/drawing/2014/main" id="{43CAB3A0-9A78-48F8-E2C0-8665E40C23BC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56;p74">
              <a:extLst>
                <a:ext uri="{FF2B5EF4-FFF2-40B4-BE49-F238E27FC236}">
                  <a16:creationId xmlns:a16="http://schemas.microsoft.com/office/drawing/2014/main" id="{E49C22E6-9C8D-562C-3CA4-77F99104CB36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157;p74">
              <a:extLst>
                <a:ext uri="{FF2B5EF4-FFF2-40B4-BE49-F238E27FC236}">
                  <a16:creationId xmlns:a16="http://schemas.microsoft.com/office/drawing/2014/main" id="{FB3A4195-ABB4-A6FC-0614-14D3F2CFC7E4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158;p74">
              <a:extLst>
                <a:ext uri="{FF2B5EF4-FFF2-40B4-BE49-F238E27FC236}">
                  <a16:creationId xmlns:a16="http://schemas.microsoft.com/office/drawing/2014/main" id="{FAAA02FA-359D-9858-C132-F57A6AC669D8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159;p74">
              <a:extLst>
                <a:ext uri="{FF2B5EF4-FFF2-40B4-BE49-F238E27FC236}">
                  <a16:creationId xmlns:a16="http://schemas.microsoft.com/office/drawing/2014/main" id="{3F7A3F95-8D6D-AB2E-490E-EA1462D05682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160;p74">
              <a:extLst>
                <a:ext uri="{FF2B5EF4-FFF2-40B4-BE49-F238E27FC236}">
                  <a16:creationId xmlns:a16="http://schemas.microsoft.com/office/drawing/2014/main" id="{1ECE0316-99A8-E5E4-6373-303115FD7CEF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161;p74">
              <a:extLst>
                <a:ext uri="{FF2B5EF4-FFF2-40B4-BE49-F238E27FC236}">
                  <a16:creationId xmlns:a16="http://schemas.microsoft.com/office/drawing/2014/main" id="{DF3CFDA1-AFBD-C2A6-5FCE-94953D07701A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162;p74">
              <a:extLst>
                <a:ext uri="{FF2B5EF4-FFF2-40B4-BE49-F238E27FC236}">
                  <a16:creationId xmlns:a16="http://schemas.microsoft.com/office/drawing/2014/main" id="{72DB648D-A4D2-946F-8893-8656A329BE13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163;p74">
              <a:extLst>
                <a:ext uri="{FF2B5EF4-FFF2-40B4-BE49-F238E27FC236}">
                  <a16:creationId xmlns:a16="http://schemas.microsoft.com/office/drawing/2014/main" id="{51998A83-4CF5-2E9B-4013-DDBDD78314D9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164;p74">
              <a:extLst>
                <a:ext uri="{FF2B5EF4-FFF2-40B4-BE49-F238E27FC236}">
                  <a16:creationId xmlns:a16="http://schemas.microsoft.com/office/drawing/2014/main" id="{4F51D5B5-9479-5CB2-554A-92C54E72FB5B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165;p74">
              <a:extLst>
                <a:ext uri="{FF2B5EF4-FFF2-40B4-BE49-F238E27FC236}">
                  <a16:creationId xmlns:a16="http://schemas.microsoft.com/office/drawing/2014/main" id="{2FEA41BE-25C6-E609-EE60-8DACED4D87A6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166;p74">
              <a:extLst>
                <a:ext uri="{FF2B5EF4-FFF2-40B4-BE49-F238E27FC236}">
                  <a16:creationId xmlns:a16="http://schemas.microsoft.com/office/drawing/2014/main" id="{316CEA56-E3EB-6BF7-CD16-CFA180E7A4D1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167;p74">
              <a:extLst>
                <a:ext uri="{FF2B5EF4-FFF2-40B4-BE49-F238E27FC236}">
                  <a16:creationId xmlns:a16="http://schemas.microsoft.com/office/drawing/2014/main" id="{12453494-38CD-358E-45E1-BA905964CE18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68;p74">
              <a:extLst>
                <a:ext uri="{FF2B5EF4-FFF2-40B4-BE49-F238E27FC236}">
                  <a16:creationId xmlns:a16="http://schemas.microsoft.com/office/drawing/2014/main" id="{A32BC809-166A-786A-B152-87607257CF03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69;p74">
              <a:extLst>
                <a:ext uri="{FF2B5EF4-FFF2-40B4-BE49-F238E27FC236}">
                  <a16:creationId xmlns:a16="http://schemas.microsoft.com/office/drawing/2014/main" id="{C9F35269-E02E-B110-ABE3-273151876C51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70;p74">
              <a:extLst>
                <a:ext uri="{FF2B5EF4-FFF2-40B4-BE49-F238E27FC236}">
                  <a16:creationId xmlns:a16="http://schemas.microsoft.com/office/drawing/2014/main" id="{DEA849AB-65CB-C6FA-AE35-F700D5A5B713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71;p74">
              <a:extLst>
                <a:ext uri="{FF2B5EF4-FFF2-40B4-BE49-F238E27FC236}">
                  <a16:creationId xmlns:a16="http://schemas.microsoft.com/office/drawing/2014/main" id="{32544E4E-CEAE-45EB-8845-26D837FA417D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72;p74">
              <a:extLst>
                <a:ext uri="{FF2B5EF4-FFF2-40B4-BE49-F238E27FC236}">
                  <a16:creationId xmlns:a16="http://schemas.microsoft.com/office/drawing/2014/main" id="{C3C64B63-817B-AF50-D8D9-2BADD465229F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73;p74">
              <a:extLst>
                <a:ext uri="{FF2B5EF4-FFF2-40B4-BE49-F238E27FC236}">
                  <a16:creationId xmlns:a16="http://schemas.microsoft.com/office/drawing/2014/main" id="{AC73763C-D68E-860C-58AD-435155E786E6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74;p74">
              <a:extLst>
                <a:ext uri="{FF2B5EF4-FFF2-40B4-BE49-F238E27FC236}">
                  <a16:creationId xmlns:a16="http://schemas.microsoft.com/office/drawing/2014/main" id="{C4275B48-ACFF-F796-EFA5-2546240F86EE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75;p74">
              <a:extLst>
                <a:ext uri="{FF2B5EF4-FFF2-40B4-BE49-F238E27FC236}">
                  <a16:creationId xmlns:a16="http://schemas.microsoft.com/office/drawing/2014/main" id="{EC4B83C4-6E93-7F54-A526-3AD977E86420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76;p74">
              <a:extLst>
                <a:ext uri="{FF2B5EF4-FFF2-40B4-BE49-F238E27FC236}">
                  <a16:creationId xmlns:a16="http://schemas.microsoft.com/office/drawing/2014/main" id="{24B3A9A1-17C6-522D-9C25-9486278BCDEC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77;p74">
              <a:extLst>
                <a:ext uri="{FF2B5EF4-FFF2-40B4-BE49-F238E27FC236}">
                  <a16:creationId xmlns:a16="http://schemas.microsoft.com/office/drawing/2014/main" id="{562454B1-FEC1-5669-AEA1-B4584BAE1042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78;p74">
              <a:extLst>
                <a:ext uri="{FF2B5EF4-FFF2-40B4-BE49-F238E27FC236}">
                  <a16:creationId xmlns:a16="http://schemas.microsoft.com/office/drawing/2014/main" id="{D1AE80E3-23A6-4ECB-9B34-A186580DB7DC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179;p74">
              <a:extLst>
                <a:ext uri="{FF2B5EF4-FFF2-40B4-BE49-F238E27FC236}">
                  <a16:creationId xmlns:a16="http://schemas.microsoft.com/office/drawing/2014/main" id="{F884D1FD-EA1C-B470-8C47-199FFD272CB4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180;p74">
              <a:extLst>
                <a:ext uri="{FF2B5EF4-FFF2-40B4-BE49-F238E27FC236}">
                  <a16:creationId xmlns:a16="http://schemas.microsoft.com/office/drawing/2014/main" id="{D9DF8996-952E-3FC0-0DDA-413BFCA01036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181;p74">
              <a:extLst>
                <a:ext uri="{FF2B5EF4-FFF2-40B4-BE49-F238E27FC236}">
                  <a16:creationId xmlns:a16="http://schemas.microsoft.com/office/drawing/2014/main" id="{56FD7335-E7F4-E6BA-A43C-453A4B34CAAD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182;p74">
              <a:extLst>
                <a:ext uri="{FF2B5EF4-FFF2-40B4-BE49-F238E27FC236}">
                  <a16:creationId xmlns:a16="http://schemas.microsoft.com/office/drawing/2014/main" id="{8ACD65E1-1741-CFB8-830D-2F17BB6FBCFF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183;p74">
              <a:extLst>
                <a:ext uri="{FF2B5EF4-FFF2-40B4-BE49-F238E27FC236}">
                  <a16:creationId xmlns:a16="http://schemas.microsoft.com/office/drawing/2014/main" id="{84C96AF5-4280-0217-91AC-2F681D8C077A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184;p74">
              <a:extLst>
                <a:ext uri="{FF2B5EF4-FFF2-40B4-BE49-F238E27FC236}">
                  <a16:creationId xmlns:a16="http://schemas.microsoft.com/office/drawing/2014/main" id="{6C17CEC5-0AA2-40EA-F1BA-0D68F5108FB2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85;p74">
              <a:extLst>
                <a:ext uri="{FF2B5EF4-FFF2-40B4-BE49-F238E27FC236}">
                  <a16:creationId xmlns:a16="http://schemas.microsoft.com/office/drawing/2014/main" id="{E21E6C29-E619-F313-1482-FC4C1FC7B01F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86;p74">
              <a:extLst>
                <a:ext uri="{FF2B5EF4-FFF2-40B4-BE49-F238E27FC236}">
                  <a16:creationId xmlns:a16="http://schemas.microsoft.com/office/drawing/2014/main" id="{FACD1C94-F7DC-D47B-0EEE-64F091B49380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87;p74">
              <a:extLst>
                <a:ext uri="{FF2B5EF4-FFF2-40B4-BE49-F238E27FC236}">
                  <a16:creationId xmlns:a16="http://schemas.microsoft.com/office/drawing/2014/main" id="{BA9EDC30-72D0-0947-1178-96CA1A200683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88;p74">
              <a:extLst>
                <a:ext uri="{FF2B5EF4-FFF2-40B4-BE49-F238E27FC236}">
                  <a16:creationId xmlns:a16="http://schemas.microsoft.com/office/drawing/2014/main" id="{76D7BC58-D0E8-7414-0A66-1F61A38B0A94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64518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of Model Development</a:t>
            </a:r>
            <a:endParaRPr dirty="0"/>
          </a:p>
        </p:txBody>
      </p:sp>
      <p:sp>
        <p:nvSpPr>
          <p:cNvPr id="2098" name="Google Shape;2098;p63"/>
          <p:cNvSpPr txBox="1">
            <a:spLocks noGrp="1"/>
          </p:cNvSpPr>
          <p:nvPr>
            <p:ph type="title" idx="2"/>
          </p:nvPr>
        </p:nvSpPr>
        <p:spPr>
          <a:xfrm>
            <a:off x="3032520" y="2943092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</a:t>
            </a:r>
            <a:r>
              <a:rPr lang="en" dirty="0"/>
              <a:t>osine similarity, Pearson collinearity, Euclidean distance</a:t>
            </a:r>
            <a:endParaRPr dirty="0"/>
          </a:p>
        </p:txBody>
      </p:sp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2702038" y="2522350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Exploring our options</a:t>
            </a:r>
            <a:endParaRPr dirty="0"/>
          </a:p>
        </p:txBody>
      </p:sp>
      <p:sp>
        <p:nvSpPr>
          <p:cNvPr id="2100" name="Google Shape;2100;p63"/>
          <p:cNvSpPr txBox="1">
            <a:spLocks noGrp="1"/>
          </p:cNvSpPr>
          <p:nvPr>
            <p:ph type="title" idx="3"/>
          </p:nvPr>
        </p:nvSpPr>
        <p:spPr>
          <a:xfrm>
            <a:off x="560998" y="1841354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Using </a:t>
            </a:r>
            <a:r>
              <a:rPr lang="en-IN" dirty="0" err="1"/>
              <a:t>Tfidf</a:t>
            </a:r>
            <a:r>
              <a:rPr lang="en-IN" dirty="0"/>
              <a:t> Vectorizer</a:t>
            </a:r>
            <a:endParaRPr dirty="0"/>
          </a:p>
        </p:txBody>
      </p:sp>
      <p:sp>
        <p:nvSpPr>
          <p:cNvPr id="2101" name="Google Shape;2101;p63"/>
          <p:cNvSpPr txBox="1">
            <a:spLocks noGrp="1"/>
          </p:cNvSpPr>
          <p:nvPr>
            <p:ph type="subTitle" idx="4"/>
          </p:nvPr>
        </p:nvSpPr>
        <p:spPr>
          <a:xfrm>
            <a:off x="560998" y="1483877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Tokenization	</a:t>
            </a:r>
            <a:endParaRPr dirty="0"/>
          </a:p>
        </p:txBody>
      </p:sp>
      <p:sp>
        <p:nvSpPr>
          <p:cNvPr id="2102" name="Google Shape;2102;p63"/>
          <p:cNvSpPr txBox="1">
            <a:spLocks noGrp="1"/>
          </p:cNvSpPr>
          <p:nvPr>
            <p:ph type="title" idx="5"/>
          </p:nvPr>
        </p:nvSpPr>
        <p:spPr>
          <a:xfrm>
            <a:off x="5982100" y="3708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After careful deliberation we selected cosine similarity</a:t>
            </a:r>
            <a:endParaRPr dirty="0"/>
          </a:p>
        </p:txBody>
      </p:sp>
      <p:sp>
        <p:nvSpPr>
          <p:cNvPr id="2103" name="Google Shape;2103;p63"/>
          <p:cNvSpPr txBox="1">
            <a:spLocks noGrp="1"/>
          </p:cNvSpPr>
          <p:nvPr>
            <p:ph type="subTitle" idx="6"/>
          </p:nvPr>
        </p:nvSpPr>
        <p:spPr>
          <a:xfrm>
            <a:off x="5982100" y="3406125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Selection</a:t>
            </a:r>
            <a:endParaRPr dirty="0"/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23;p45">
            <a:extLst>
              <a:ext uri="{FF2B5EF4-FFF2-40B4-BE49-F238E27FC236}">
                <a16:creationId xmlns:a16="http://schemas.microsoft.com/office/drawing/2014/main" id="{6AFDBD99-D932-F3EA-5518-3D1DC744A706}"/>
              </a:ext>
            </a:extLst>
          </p:cNvPr>
          <p:cNvSpPr txBox="1">
            <a:spLocks/>
          </p:cNvSpPr>
          <p:nvPr/>
        </p:nvSpPr>
        <p:spPr>
          <a:xfrm>
            <a:off x="-715273" y="-68952"/>
            <a:ext cx="2920864" cy="38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1000" dirty="0"/>
              <a:t>Model Development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4276060" y="182424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Implemented a Feed-back System for further insights to refine the model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Google Shape;223;p45">
            <a:extLst>
              <a:ext uri="{FF2B5EF4-FFF2-40B4-BE49-F238E27FC236}">
                <a16:creationId xmlns:a16="http://schemas.microsoft.com/office/drawing/2014/main" id="{6FAF79E8-0E6B-BB3E-BF26-2F023BAACCF5}"/>
              </a:ext>
            </a:extLst>
          </p:cNvPr>
          <p:cNvSpPr txBox="1">
            <a:spLocks/>
          </p:cNvSpPr>
          <p:nvPr/>
        </p:nvSpPr>
        <p:spPr>
          <a:xfrm>
            <a:off x="-105677" y="-55700"/>
            <a:ext cx="2920864" cy="38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000" dirty="0"/>
              <a:t>Real Time customization and Feedback</a:t>
            </a:r>
          </a:p>
        </p:txBody>
      </p:sp>
      <p:sp>
        <p:nvSpPr>
          <p:cNvPr id="5" name="Google Shape;214;p44">
            <a:extLst>
              <a:ext uri="{FF2B5EF4-FFF2-40B4-BE49-F238E27FC236}">
                <a16:creationId xmlns:a16="http://schemas.microsoft.com/office/drawing/2014/main" id="{1FC01451-6165-9ADF-3196-22DA5A6C4A08}"/>
              </a:ext>
            </a:extLst>
          </p:cNvPr>
          <p:cNvSpPr txBox="1">
            <a:spLocks/>
          </p:cNvSpPr>
          <p:nvPr/>
        </p:nvSpPr>
        <p:spPr>
          <a:xfrm>
            <a:off x="382240" y="50598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Implemented a Real Time recommendation cum attendance System</a:t>
            </a:r>
          </a:p>
        </p:txBody>
      </p:sp>
      <p:sp>
        <p:nvSpPr>
          <p:cNvPr id="6" name="Google Shape;214;p44">
            <a:extLst>
              <a:ext uri="{FF2B5EF4-FFF2-40B4-BE49-F238E27FC236}">
                <a16:creationId xmlns:a16="http://schemas.microsoft.com/office/drawing/2014/main" id="{2432CC73-98D8-B3B6-8E78-126A1D3AA623}"/>
              </a:ext>
            </a:extLst>
          </p:cNvPr>
          <p:cNvSpPr txBox="1">
            <a:spLocks/>
          </p:cNvSpPr>
          <p:nvPr/>
        </p:nvSpPr>
        <p:spPr>
          <a:xfrm>
            <a:off x="500537" y="314250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Made a feature to continuously refine the model upon attendance</a:t>
            </a:r>
          </a:p>
        </p:txBody>
      </p:sp>
      <p:grpSp>
        <p:nvGrpSpPr>
          <p:cNvPr id="7" name="Google Shape;10473;p79">
            <a:extLst>
              <a:ext uri="{FF2B5EF4-FFF2-40B4-BE49-F238E27FC236}">
                <a16:creationId xmlns:a16="http://schemas.microsoft.com/office/drawing/2014/main" id="{E069AFDD-2B0F-CAE5-A4E9-93BCCC390762}"/>
              </a:ext>
            </a:extLst>
          </p:cNvPr>
          <p:cNvGrpSpPr/>
          <p:nvPr/>
        </p:nvGrpSpPr>
        <p:grpSpPr>
          <a:xfrm>
            <a:off x="5316340" y="612861"/>
            <a:ext cx="1027086" cy="1005049"/>
            <a:chOff x="5823294" y="2309751"/>
            <a:chExt cx="315327" cy="314978"/>
          </a:xfrm>
        </p:grpSpPr>
        <p:sp>
          <p:nvSpPr>
            <p:cNvPr id="8" name="Google Shape;10474;p79">
              <a:extLst>
                <a:ext uri="{FF2B5EF4-FFF2-40B4-BE49-F238E27FC236}">
                  <a16:creationId xmlns:a16="http://schemas.microsoft.com/office/drawing/2014/main" id="{CE4495ED-8340-DA58-1328-4D6F01768C49}"/>
                </a:ext>
              </a:extLst>
            </p:cNvPr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75;p79">
              <a:extLst>
                <a:ext uri="{FF2B5EF4-FFF2-40B4-BE49-F238E27FC236}">
                  <a16:creationId xmlns:a16="http://schemas.microsoft.com/office/drawing/2014/main" id="{D0BC7872-88C3-8708-0ECE-8F8FDDA8AC95}"/>
                </a:ext>
              </a:extLst>
            </p:cNvPr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76;p79">
              <a:extLst>
                <a:ext uri="{FF2B5EF4-FFF2-40B4-BE49-F238E27FC236}">
                  <a16:creationId xmlns:a16="http://schemas.microsoft.com/office/drawing/2014/main" id="{C9199E88-08EF-901C-A643-0350ABFF7A0C}"/>
                </a:ext>
              </a:extLst>
            </p:cNvPr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77;p79">
              <a:extLst>
                <a:ext uri="{FF2B5EF4-FFF2-40B4-BE49-F238E27FC236}">
                  <a16:creationId xmlns:a16="http://schemas.microsoft.com/office/drawing/2014/main" id="{5589DB99-B348-22EA-B55A-99E4BAE3A845}"/>
                </a:ext>
              </a:extLst>
            </p:cNvPr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78;p79">
              <a:extLst>
                <a:ext uri="{FF2B5EF4-FFF2-40B4-BE49-F238E27FC236}">
                  <a16:creationId xmlns:a16="http://schemas.microsoft.com/office/drawing/2014/main" id="{BF2EB984-3488-286A-C839-D92C269B3AE6}"/>
                </a:ext>
              </a:extLst>
            </p:cNvPr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79;p79">
              <a:extLst>
                <a:ext uri="{FF2B5EF4-FFF2-40B4-BE49-F238E27FC236}">
                  <a16:creationId xmlns:a16="http://schemas.microsoft.com/office/drawing/2014/main" id="{C84EBACF-9882-2198-0D34-2B1A7ADDCED4}"/>
                </a:ext>
              </a:extLst>
            </p:cNvPr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80;p79">
              <a:extLst>
                <a:ext uri="{FF2B5EF4-FFF2-40B4-BE49-F238E27FC236}">
                  <a16:creationId xmlns:a16="http://schemas.microsoft.com/office/drawing/2014/main" id="{BBB1B679-C8CD-5502-F64D-173760AA2484}"/>
                </a:ext>
              </a:extLst>
            </p:cNvPr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81;p79">
              <a:extLst>
                <a:ext uri="{FF2B5EF4-FFF2-40B4-BE49-F238E27FC236}">
                  <a16:creationId xmlns:a16="http://schemas.microsoft.com/office/drawing/2014/main" id="{1FB6E48E-EFFB-B4EA-381C-7887BD6A55CF}"/>
                </a:ext>
              </a:extLst>
            </p:cNvPr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82;p79">
              <a:extLst>
                <a:ext uri="{FF2B5EF4-FFF2-40B4-BE49-F238E27FC236}">
                  <a16:creationId xmlns:a16="http://schemas.microsoft.com/office/drawing/2014/main" id="{A98E06EB-11AB-A0DC-5573-956562194906}"/>
                </a:ext>
              </a:extLst>
            </p:cNvPr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83;p79">
              <a:extLst>
                <a:ext uri="{FF2B5EF4-FFF2-40B4-BE49-F238E27FC236}">
                  <a16:creationId xmlns:a16="http://schemas.microsoft.com/office/drawing/2014/main" id="{B0BBCCAE-CA94-C61D-7303-1DE39F45C0F1}"/>
                </a:ext>
              </a:extLst>
            </p:cNvPr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484;p79">
              <a:extLst>
                <a:ext uri="{FF2B5EF4-FFF2-40B4-BE49-F238E27FC236}">
                  <a16:creationId xmlns:a16="http://schemas.microsoft.com/office/drawing/2014/main" id="{135C54A3-8E81-6C41-E0B4-EDD1A18EF1FD}"/>
                </a:ext>
              </a:extLst>
            </p:cNvPr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485;p79">
              <a:extLst>
                <a:ext uri="{FF2B5EF4-FFF2-40B4-BE49-F238E27FC236}">
                  <a16:creationId xmlns:a16="http://schemas.microsoft.com/office/drawing/2014/main" id="{B23B4B3A-D3B3-8322-6ABB-824E854AD458}"/>
                </a:ext>
              </a:extLst>
            </p:cNvPr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486;p79">
              <a:extLst>
                <a:ext uri="{FF2B5EF4-FFF2-40B4-BE49-F238E27FC236}">
                  <a16:creationId xmlns:a16="http://schemas.microsoft.com/office/drawing/2014/main" id="{342642A2-45AB-C946-17F5-39EACB1EA05A}"/>
                </a:ext>
              </a:extLst>
            </p:cNvPr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487;p79">
              <a:extLst>
                <a:ext uri="{FF2B5EF4-FFF2-40B4-BE49-F238E27FC236}">
                  <a16:creationId xmlns:a16="http://schemas.microsoft.com/office/drawing/2014/main" id="{118F6492-4657-519A-8C12-6D6B5BAAAB37}"/>
                </a:ext>
              </a:extLst>
            </p:cNvPr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488;p79">
              <a:extLst>
                <a:ext uri="{FF2B5EF4-FFF2-40B4-BE49-F238E27FC236}">
                  <a16:creationId xmlns:a16="http://schemas.microsoft.com/office/drawing/2014/main" id="{45D33F26-C1FE-1F84-4961-D5C6805F3D10}"/>
                </a:ext>
              </a:extLst>
            </p:cNvPr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489;p79">
              <a:extLst>
                <a:ext uri="{FF2B5EF4-FFF2-40B4-BE49-F238E27FC236}">
                  <a16:creationId xmlns:a16="http://schemas.microsoft.com/office/drawing/2014/main" id="{8FD6F6DE-3D53-9CB3-9EA0-D0CEFC825EE2}"/>
                </a:ext>
              </a:extLst>
            </p:cNvPr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490;p79">
              <a:extLst>
                <a:ext uri="{FF2B5EF4-FFF2-40B4-BE49-F238E27FC236}">
                  <a16:creationId xmlns:a16="http://schemas.microsoft.com/office/drawing/2014/main" id="{6A8C323D-FB00-A72E-2CEA-4784F188F024}"/>
                </a:ext>
              </a:extLst>
            </p:cNvPr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0682;p79">
            <a:extLst>
              <a:ext uri="{FF2B5EF4-FFF2-40B4-BE49-F238E27FC236}">
                <a16:creationId xmlns:a16="http://schemas.microsoft.com/office/drawing/2014/main" id="{0F1C382C-A5D6-68DA-8E46-7B7C6AD4CE85}"/>
              </a:ext>
            </a:extLst>
          </p:cNvPr>
          <p:cNvGrpSpPr/>
          <p:nvPr/>
        </p:nvGrpSpPr>
        <p:grpSpPr>
          <a:xfrm>
            <a:off x="1774654" y="1889760"/>
            <a:ext cx="1066800" cy="1064315"/>
            <a:chOff x="2496894" y="3680964"/>
            <a:chExt cx="357720" cy="355148"/>
          </a:xfrm>
        </p:grpSpPr>
        <p:sp>
          <p:nvSpPr>
            <p:cNvPr id="26" name="Google Shape;10683;p79">
              <a:extLst>
                <a:ext uri="{FF2B5EF4-FFF2-40B4-BE49-F238E27FC236}">
                  <a16:creationId xmlns:a16="http://schemas.microsoft.com/office/drawing/2014/main" id="{918BB000-F25C-B758-AF85-4B3E327F0185}"/>
                </a:ext>
              </a:extLst>
            </p:cNvPr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684;p79">
              <a:extLst>
                <a:ext uri="{FF2B5EF4-FFF2-40B4-BE49-F238E27FC236}">
                  <a16:creationId xmlns:a16="http://schemas.microsoft.com/office/drawing/2014/main" id="{73031D42-E079-450C-98C0-7C47E34B778B}"/>
                </a:ext>
              </a:extLst>
            </p:cNvPr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685;p79">
              <a:extLst>
                <a:ext uri="{FF2B5EF4-FFF2-40B4-BE49-F238E27FC236}">
                  <a16:creationId xmlns:a16="http://schemas.microsoft.com/office/drawing/2014/main" id="{B2DBAB50-8918-B713-3EA7-9E2217D24860}"/>
                </a:ext>
              </a:extLst>
            </p:cNvPr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686;p79">
              <a:extLst>
                <a:ext uri="{FF2B5EF4-FFF2-40B4-BE49-F238E27FC236}">
                  <a16:creationId xmlns:a16="http://schemas.microsoft.com/office/drawing/2014/main" id="{2636FC24-32C6-FDC6-A34D-FAB099BC86CB}"/>
                </a:ext>
              </a:extLst>
            </p:cNvPr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687;p79">
              <a:extLst>
                <a:ext uri="{FF2B5EF4-FFF2-40B4-BE49-F238E27FC236}">
                  <a16:creationId xmlns:a16="http://schemas.microsoft.com/office/drawing/2014/main" id="{27712DF5-9741-D152-1AA6-52B84DFE9363}"/>
                </a:ext>
              </a:extLst>
            </p:cNvPr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0717;p79">
            <a:extLst>
              <a:ext uri="{FF2B5EF4-FFF2-40B4-BE49-F238E27FC236}">
                <a16:creationId xmlns:a16="http://schemas.microsoft.com/office/drawing/2014/main" id="{47DA30AC-3912-8466-B3AD-43C0AD0D149C}"/>
              </a:ext>
            </a:extLst>
          </p:cNvPr>
          <p:cNvGrpSpPr/>
          <p:nvPr/>
        </p:nvGrpSpPr>
        <p:grpSpPr>
          <a:xfrm>
            <a:off x="5323836" y="3186754"/>
            <a:ext cx="1226199" cy="1099893"/>
            <a:chOff x="1421638" y="4125629"/>
            <a:chExt cx="374709" cy="374010"/>
          </a:xfrm>
        </p:grpSpPr>
        <p:sp>
          <p:nvSpPr>
            <p:cNvPr id="32" name="Google Shape;10718;p79">
              <a:extLst>
                <a:ext uri="{FF2B5EF4-FFF2-40B4-BE49-F238E27FC236}">
                  <a16:creationId xmlns:a16="http://schemas.microsoft.com/office/drawing/2014/main" id="{746B28B4-F7B5-6395-DC5D-CD4CC49F5EE4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0719;p79">
              <a:extLst>
                <a:ext uri="{FF2B5EF4-FFF2-40B4-BE49-F238E27FC236}">
                  <a16:creationId xmlns:a16="http://schemas.microsoft.com/office/drawing/2014/main" id="{01DB9407-92B5-7707-EEAB-C851EC64283E}"/>
                </a:ext>
              </a:extLst>
            </p:cNvPr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8" y="4309816"/>
            <a:ext cx="5381331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AI-Powered Lead Capture and</a:t>
            </a:r>
            <a:br>
              <a:rPr lang="en-US" dirty="0"/>
            </a:br>
            <a:r>
              <a:rPr lang="en-US" dirty="0"/>
              <a:t>Connection Optimization</a:t>
            </a:r>
            <a:endParaRPr lang="en-IN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65525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 Based Lead generation</a:t>
            </a:r>
            <a:endParaRPr dirty="0"/>
          </a:p>
        </p:txBody>
      </p: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1047250" y="1493446"/>
            <a:ext cx="1685739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lt1"/>
                </a:solidFill>
              </a:rPr>
              <a:t>Data Collection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4823290" y="2813343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lt1"/>
                </a:solidFill>
              </a:rPr>
              <a:t>Testing and Refinement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2820949" y="2109150"/>
            <a:ext cx="1692214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lt1"/>
                </a:solidFill>
              </a:rPr>
              <a:t>NLP Integration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6490656" y="3625736"/>
            <a:ext cx="1853244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lt1"/>
                </a:solidFill>
              </a:rPr>
              <a:t>Deployment and Monitoring</a:t>
            </a:r>
          </a:p>
        </p:txBody>
      </p:sp>
      <p:sp>
        <p:nvSpPr>
          <p:cNvPr id="1965" name="Google Shape;1965;p54"/>
          <p:cNvSpPr/>
          <p:nvPr/>
        </p:nvSpPr>
        <p:spPr>
          <a:xfrm>
            <a:off x="829750" y="1558846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2603449" y="2176413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4714540" y="289281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54"/>
          <p:cNvSpPr/>
          <p:nvPr/>
        </p:nvSpPr>
        <p:spPr>
          <a:xfrm>
            <a:off x="6359046" y="3710816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642</Words>
  <Application>Microsoft Office PowerPoint</Application>
  <PresentationFormat>On-screen Show (16:9)</PresentationFormat>
  <Paragraphs>136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Wingdings</vt:lpstr>
      <vt:lpstr>Montserrat ExtraLight</vt:lpstr>
      <vt:lpstr>Arial</vt:lpstr>
      <vt:lpstr>Montserrat</vt:lpstr>
      <vt:lpstr>Montserrat ExtraBold</vt:lpstr>
      <vt:lpstr>Futuristic Background by Slidesgo</vt:lpstr>
      <vt:lpstr>MARKETWISE</vt:lpstr>
      <vt:lpstr>Event Recommendation and Personalization </vt:lpstr>
      <vt:lpstr>01</vt:lpstr>
      <vt:lpstr>Data Processsing</vt:lpstr>
      <vt:lpstr>FINDINGS!</vt:lpstr>
      <vt:lpstr>Process of Model Development</vt:lpstr>
      <vt:lpstr>Implemented a Feed-back System for further insights to refine the model</vt:lpstr>
      <vt:lpstr>AI-Powered Lead Capture and Connection Optimization</vt:lpstr>
      <vt:lpstr>NLP Based Lead generation</vt:lpstr>
      <vt:lpstr>Benefits to the Stakeholders</vt:lpstr>
      <vt:lpstr>Engagement Enhancement Strategies and Campaign Optimization</vt:lpstr>
      <vt:lpstr>01</vt:lpstr>
      <vt:lpstr>Steps to process data</vt:lpstr>
      <vt:lpstr>FINDINGS!</vt:lpstr>
      <vt:lpstr>WHAT THEY SAY ABOUT US?</vt:lpstr>
      <vt:lpstr>Implemented a Feed-back System for further insights to refine the model</vt:lpstr>
      <vt:lpstr>Sponsorship ROI Analysis</vt:lpstr>
      <vt:lpstr>01</vt:lpstr>
      <vt:lpstr>Steps to process data</vt:lpstr>
      <vt:lpstr>FINDINGS!</vt:lpstr>
      <vt:lpstr>Process of model development</vt:lpstr>
      <vt:lpstr>Implemented a Feed-back System for further insights to refine the model</vt:lpstr>
      <vt:lpstr>Website UI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cp:lastModifiedBy>Parth Singh</cp:lastModifiedBy>
  <cp:revision>8</cp:revision>
  <dcterms:modified xsi:type="dcterms:W3CDTF">2024-04-28T05:14:01Z</dcterms:modified>
</cp:coreProperties>
</file>